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4" r:id="rId2"/>
  </p:sldMasterIdLst>
  <p:notesMasterIdLst>
    <p:notesMasterId r:id="rId18"/>
  </p:notesMasterIdLst>
  <p:handoutMasterIdLst>
    <p:handoutMasterId r:id="rId19"/>
  </p:handoutMasterIdLst>
  <p:sldIdLst>
    <p:sldId id="256" r:id="rId3"/>
    <p:sldId id="261" r:id="rId4"/>
    <p:sldId id="283" r:id="rId5"/>
    <p:sldId id="287" r:id="rId6"/>
    <p:sldId id="280" r:id="rId7"/>
    <p:sldId id="281" r:id="rId8"/>
    <p:sldId id="290" r:id="rId9"/>
    <p:sldId id="286" r:id="rId10"/>
    <p:sldId id="257" r:id="rId11"/>
    <p:sldId id="284" r:id="rId12"/>
    <p:sldId id="277" r:id="rId13"/>
    <p:sldId id="266" r:id="rId14"/>
    <p:sldId id="260" r:id="rId15"/>
    <p:sldId id="282" r:id="rId16"/>
    <p:sldId id="29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72" autoAdjust="0"/>
    <p:restoredTop sz="94718" autoAdjust="0"/>
  </p:normalViewPr>
  <p:slideViewPr>
    <p:cSldViewPr snapToGrid="0">
      <p:cViewPr>
        <p:scale>
          <a:sx n="70" d="100"/>
          <a:sy n="70" d="100"/>
        </p:scale>
        <p:origin x="-102" y="246"/>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76" d="100"/>
          <a:sy n="76" d="100"/>
        </p:scale>
        <p:origin x="253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81167C-9800-428B-96F2-291A4D13C450}" type="datetimeFigureOut">
              <a:rPr lang="en-US" smtClean="0"/>
              <a:t>9/9/2019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1C9C35-FC66-403E-8583-13A8617F4FFF}" type="slidenum">
              <a:rPr lang="en-US" smtClean="0"/>
              <a:t>‹#›</a:t>
            </a:fld>
            <a:endParaRPr lang="en-US"/>
          </a:p>
        </p:txBody>
      </p:sp>
    </p:spTree>
    <p:extLst>
      <p:ext uri="{BB962C8B-B14F-4D97-AF65-F5344CB8AC3E}">
        <p14:creationId xmlns:p14="http://schemas.microsoft.com/office/powerpoint/2010/main" val="3508624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A7DE1C-E7A8-41F0-B7D0-3F271DF1F61E}" type="datetimeFigureOut">
              <a:rPr lang="en-US" smtClean="0"/>
              <a:t>9/9/2019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F10D7F-92EB-48B1-A95A-450ABC7501BE}" type="slidenum">
              <a:rPr lang="en-US" smtClean="0"/>
              <a:t>‹#›</a:t>
            </a:fld>
            <a:endParaRPr lang="en-US"/>
          </a:p>
        </p:txBody>
      </p:sp>
    </p:spTree>
    <p:extLst>
      <p:ext uri="{BB962C8B-B14F-4D97-AF65-F5344CB8AC3E}">
        <p14:creationId xmlns:p14="http://schemas.microsoft.com/office/powerpoint/2010/main" val="2083932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F10D7F-92EB-48B1-A95A-450ABC7501BE}" type="slidenum">
              <a:rPr lang="en-US" smtClean="0"/>
              <a:t>1</a:t>
            </a:fld>
            <a:endParaRPr lang="en-US"/>
          </a:p>
        </p:txBody>
      </p:sp>
    </p:spTree>
    <p:extLst>
      <p:ext uri="{BB962C8B-B14F-4D97-AF65-F5344CB8AC3E}">
        <p14:creationId xmlns:p14="http://schemas.microsoft.com/office/powerpoint/2010/main" val="512474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F10D7F-92EB-48B1-A95A-450ABC7501BE}" type="slidenum">
              <a:rPr lang="en-US" smtClean="0"/>
              <a:t>13</a:t>
            </a:fld>
            <a:endParaRPr lang="en-US"/>
          </a:p>
        </p:txBody>
      </p:sp>
    </p:spTree>
    <p:extLst>
      <p:ext uri="{BB962C8B-B14F-4D97-AF65-F5344CB8AC3E}">
        <p14:creationId xmlns:p14="http://schemas.microsoft.com/office/powerpoint/2010/main" val="1170879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F10D7F-92EB-48B1-A95A-450ABC7501BE}" type="slidenum">
              <a:rPr lang="en-US" smtClean="0"/>
              <a:t>15</a:t>
            </a:fld>
            <a:endParaRPr lang="en-US"/>
          </a:p>
        </p:txBody>
      </p:sp>
    </p:spTree>
    <p:extLst>
      <p:ext uri="{BB962C8B-B14F-4D97-AF65-F5344CB8AC3E}">
        <p14:creationId xmlns:p14="http://schemas.microsoft.com/office/powerpoint/2010/main" val="1535143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16B901-DB6D-4EE1-97F1-3B1956B4746D}" type="datetime1">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52234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B5695C-6A62-44D2-9D99-2F1A60BCD86F}" type="datetime1">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01CF334-2D5C-4859-84A6-CA7E6E43FAEB}" type="slidenum">
              <a:rPr lang="en-US" smtClean="0"/>
              <a:pPr/>
              <a:t>‹#›</a:t>
            </a:fld>
            <a:endParaRPr lang="en-US"/>
          </a:p>
        </p:txBody>
      </p:sp>
    </p:spTree>
    <p:extLst>
      <p:ext uri="{BB962C8B-B14F-4D97-AF65-F5344CB8AC3E}">
        <p14:creationId xmlns:p14="http://schemas.microsoft.com/office/powerpoint/2010/main" val="208574138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B5695C-6A62-44D2-9D99-2F1A60BCD86F}" type="datetime1">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01CF334-2D5C-4859-84A6-CA7E6E43FAEB}" type="slidenum">
              <a:rPr lang="en-US" smtClean="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2115322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AAB5695C-6A62-44D2-9D99-2F1A60BCD86F}" type="datetime1">
              <a:rPr lang="en-US" smtClean="0"/>
              <a:t>9/9/2019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01CF334-2D5C-4859-84A6-CA7E6E43FAEB}" type="slidenum">
              <a:rPr lang="en-US" smtClean="0"/>
              <a:pPr/>
              <a:t>‹#›</a:t>
            </a:fld>
            <a:endParaRPr lang="en-US"/>
          </a:p>
        </p:txBody>
      </p:sp>
    </p:spTree>
    <p:extLst>
      <p:ext uri="{BB962C8B-B14F-4D97-AF65-F5344CB8AC3E}">
        <p14:creationId xmlns:p14="http://schemas.microsoft.com/office/powerpoint/2010/main" val="391506745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AAB5695C-6A62-44D2-9D99-2F1A60BCD86F}" type="datetime1">
              <a:rPr lang="en-US" smtClean="0"/>
              <a:t>9/9/2019</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01CF334-2D5C-4859-84A6-CA7E6E43FAEB}" type="slidenum">
              <a:rPr lang="en-US" smtClean="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4927020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AAB5695C-6A62-44D2-9D99-2F1A60BCD86F}" type="datetime1">
              <a:rPr lang="en-US" smtClean="0"/>
              <a:t>9/9/2019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01CF334-2D5C-4859-84A6-CA7E6E43FAEB}" type="slidenum">
              <a:rPr lang="en-US" smtClean="0"/>
              <a:pPr/>
              <a:t>‹#›</a:t>
            </a:fld>
            <a:endParaRPr lang="en-US"/>
          </a:p>
        </p:txBody>
      </p:sp>
    </p:spTree>
    <p:extLst>
      <p:ext uri="{BB962C8B-B14F-4D97-AF65-F5344CB8AC3E}">
        <p14:creationId xmlns:p14="http://schemas.microsoft.com/office/powerpoint/2010/main" val="305122118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F85FE7-7CD2-4F14-BCB3-386230FC2737}" type="datetime1">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9788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1E3393-0713-4AD8-A62B-8E7727BF334A}" type="datetime1">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45293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4FC4C4-5ADE-48EF-B7F5-B6D5260DFB4F}" type="datetime1">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98086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A79BAC-BDAE-4D18-AE7E-6682C32EEF5A}" type="datetime1">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00242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47D3DE8-E9B3-4B30-B5DA-6AC65BED8EEA}" type="datetime1">
              <a:rPr lang="en-US" smtClean="0"/>
              <a:t>9/9/2019</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24088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3B0E3B-EBAE-4396-9982-F7BDC303C753}" type="datetime1">
              <a:rPr lang="en-US" smtClean="0"/>
              <a:t>9/9/2019</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61104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522AA4-6B25-4DF1-8ABC-AB7886288769}" type="datetime1">
              <a:rPr lang="en-US" smtClean="0"/>
              <a:t>9/9/2019</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00499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9F4B25-DEDE-4700-8A02-FA49D54CAA46}" type="datetime1">
              <a:rPr lang="en-US" smtClean="0"/>
              <a:t>9/9/2019</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78923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7E6D74-6E40-454C-902D-84303DA62355}" type="datetime1">
              <a:rPr lang="en-US" smtClean="0"/>
              <a:t>9/9/2019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43482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179C40-BDA5-477F-95C3-F285C8EFB782}" type="datetime1">
              <a:rPr lang="en-US" smtClean="0"/>
              <a:t>9/9/2019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07660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AAB5695C-6A62-44D2-9D99-2F1A60BCD86F}" type="datetime1">
              <a:rPr lang="en-US" smtClean="0"/>
              <a:t>9/9/2019</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01CF334-2D5C-4859-84A6-CA7E6E43FAEB}" type="slidenum">
              <a:rPr lang="en-US" smtClean="0"/>
              <a:pPr/>
              <a:t>‹#›</a:t>
            </a:fld>
            <a:endParaRPr lang="en-US"/>
          </a:p>
        </p:txBody>
      </p:sp>
    </p:spTree>
    <p:extLst>
      <p:ext uri="{BB962C8B-B14F-4D97-AF65-F5344CB8AC3E}">
        <p14:creationId xmlns:p14="http://schemas.microsoft.com/office/powerpoint/2010/main" val="365814965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hyperlink" Target="http://www.georgiacivilwar.or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www.georgiacivilwar.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facebook.com/120462404685199/videos/1800853663312723/"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90" name="Rectangle 89">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 name="Rectangle 91">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646354"/>
          </a:solidFill>
          <a:ln>
            <a:noFill/>
          </a:ln>
          <a:effectLst/>
        </p:spPr>
        <p:style>
          <a:lnRef idx="1">
            <a:schemeClr val="accent1"/>
          </a:lnRef>
          <a:fillRef idx="3">
            <a:schemeClr val="accent1"/>
          </a:fillRef>
          <a:effectRef idx="2">
            <a:schemeClr val="accent1"/>
          </a:effectRef>
          <a:fontRef idx="minor">
            <a:schemeClr val="lt1"/>
          </a:fontRef>
        </p:style>
      </p:sp>
      <p:sp>
        <p:nvSpPr>
          <p:cNvPr id="3" name="Title 2"/>
          <p:cNvSpPr>
            <a:spLocks noGrp="1"/>
          </p:cNvSpPr>
          <p:nvPr>
            <p:ph type="ctrTitle"/>
          </p:nvPr>
        </p:nvSpPr>
        <p:spPr>
          <a:xfrm>
            <a:off x="540279" y="1795849"/>
            <a:ext cx="3778870" cy="3114818"/>
          </a:xfrm>
        </p:spPr>
        <p:txBody>
          <a:bodyPr>
            <a:normAutofit/>
          </a:bodyPr>
          <a:lstStyle/>
          <a:p>
            <a:r>
              <a:rPr lang="en-US" sz="4000">
                <a:solidFill>
                  <a:srgbClr val="FEFFFF"/>
                </a:solidFill>
              </a:rPr>
              <a:t>2018/19 Annual Report</a:t>
            </a:r>
          </a:p>
        </p:txBody>
      </p:sp>
      <p:sp>
        <p:nvSpPr>
          <p:cNvPr id="2" name="Subtitle 1"/>
          <p:cNvSpPr>
            <a:spLocks noGrp="1"/>
          </p:cNvSpPr>
          <p:nvPr>
            <p:ph type="subTitle" idx="1"/>
          </p:nvPr>
        </p:nvSpPr>
        <p:spPr>
          <a:xfrm>
            <a:off x="540279" y="5189400"/>
            <a:ext cx="3778870" cy="830400"/>
          </a:xfrm>
        </p:spPr>
        <p:txBody>
          <a:bodyPr anchor="t">
            <a:normAutofit/>
          </a:bodyPr>
          <a:lstStyle/>
          <a:p>
            <a:r>
              <a:rPr lang="en-US" sz="1600">
                <a:solidFill>
                  <a:srgbClr val="FEFFFF"/>
                </a:solidFill>
              </a:rPr>
              <a:t>GEORGIA CIVIL WAR COMMISSION|  </a:t>
            </a:r>
          </a:p>
          <a:p>
            <a:r>
              <a:rPr lang="en-US" sz="1600">
                <a:solidFill>
                  <a:srgbClr val="FEFFFF"/>
                </a:solidFill>
              </a:rPr>
              <a:t>JUNE 2018-JULY 2019</a:t>
            </a:r>
          </a:p>
        </p:txBody>
      </p:sp>
      <p:pic>
        <p:nvPicPr>
          <p:cNvPr id="6" name="Picture 5">
            <a:extLst>
              <a:ext uri="{FF2B5EF4-FFF2-40B4-BE49-F238E27FC236}">
                <a16:creationId xmlns:a16="http://schemas.microsoft.com/office/drawing/2014/main" id="{03767ED5-87EC-40BD-AE16-0599B97E1757}"/>
              </a:ext>
            </a:extLst>
          </p:cNvPr>
          <p:cNvPicPr>
            <a:picLocks noChangeAspect="1"/>
          </p:cNvPicPr>
          <p:nvPr/>
        </p:nvPicPr>
        <p:blipFill rotWithShape="1">
          <a:blip r:embed="rId3"/>
          <a:srcRect t="4895" r="2" b="4299"/>
          <a:stretch/>
        </p:blipFill>
        <p:spPr>
          <a:xfrm>
            <a:off x="4639732" y="10"/>
            <a:ext cx="7552267" cy="6857990"/>
          </a:xfrm>
          <a:prstGeom prst="rect">
            <a:avLst/>
          </a:prstGeom>
        </p:spPr>
      </p:pic>
    </p:spTree>
    <p:extLst>
      <p:ext uri="{BB962C8B-B14F-4D97-AF65-F5344CB8AC3E}">
        <p14:creationId xmlns:p14="http://schemas.microsoft.com/office/powerpoint/2010/main" val="367933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Group 10">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2"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26"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p:cNvSpPr>
            <a:spLocks noGrp="1"/>
          </p:cNvSpPr>
          <p:nvPr>
            <p:ph type="title"/>
          </p:nvPr>
        </p:nvSpPr>
        <p:spPr>
          <a:xfrm>
            <a:off x="6483096" y="624110"/>
            <a:ext cx="5021516" cy="1280890"/>
          </a:xfrm>
        </p:spPr>
        <p:txBody>
          <a:bodyPr>
            <a:normAutofit/>
          </a:bodyPr>
          <a:lstStyle/>
          <a:p>
            <a:r>
              <a:rPr lang="en-US" dirty="0"/>
              <a:t>Relationships &amp; Research</a:t>
            </a:r>
          </a:p>
        </p:txBody>
      </p:sp>
      <p:sp>
        <p:nvSpPr>
          <p:cNvPr id="39" name="Rectangle 38">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a:extLst>
              <a:ext uri="{FF2B5EF4-FFF2-40B4-BE49-F238E27FC236}">
                <a16:creationId xmlns:a16="http://schemas.microsoft.com/office/drawing/2014/main" id="{F0B6A5E1-4D03-47A6-8905-0924A68F58AD}"/>
              </a:ext>
            </a:extLst>
          </p:cNvPr>
          <p:cNvPicPr>
            <a:picLocks noChangeAspect="1"/>
          </p:cNvPicPr>
          <p:nvPr/>
        </p:nvPicPr>
        <p:blipFill rotWithShape="1">
          <a:blip r:embed="rId2"/>
          <a:srcRect r="9185"/>
          <a:stretch/>
        </p:blipFill>
        <p:spPr>
          <a:xfrm>
            <a:off x="-1555" y="1731"/>
            <a:ext cx="4671091" cy="6858000"/>
          </a:xfrm>
          <a:prstGeom prst="rect">
            <a:avLst/>
          </a:prstGeom>
        </p:spPr>
      </p:pic>
      <p:sp>
        <p:nvSpPr>
          <p:cNvPr id="3" name="Content Placeholder 2"/>
          <p:cNvSpPr>
            <a:spLocks noGrp="1"/>
          </p:cNvSpPr>
          <p:nvPr>
            <p:ph idx="1"/>
          </p:nvPr>
        </p:nvSpPr>
        <p:spPr>
          <a:xfrm>
            <a:off x="6438191" y="1905001"/>
            <a:ext cx="5066419" cy="4666602"/>
          </a:xfrm>
        </p:spPr>
        <p:txBody>
          <a:bodyPr>
            <a:normAutofit fontScale="85000" lnSpcReduction="20000"/>
          </a:bodyPr>
          <a:lstStyle/>
          <a:p>
            <a:pPr>
              <a:lnSpc>
                <a:spcPct val="90000"/>
              </a:lnSpc>
            </a:pPr>
            <a:r>
              <a:rPr lang="en-US" sz="1900" dirty="0"/>
              <a:t>We engaged and enhanced relationships with heritage preservation groups and supported research to uncover mysteries about those who lived during the Civil War era.  </a:t>
            </a:r>
          </a:p>
          <a:p>
            <a:pPr lvl="1">
              <a:lnSpc>
                <a:spcPct val="90000"/>
              </a:lnSpc>
            </a:pPr>
            <a:r>
              <a:rPr lang="en-US" sz="1700" dirty="0"/>
              <a:t>Key sponsors of the 17</a:t>
            </a:r>
            <a:r>
              <a:rPr lang="en-US" sz="1700" baseline="30000" dirty="0"/>
              <a:t>th</a:t>
            </a:r>
            <a:r>
              <a:rPr lang="en-US" sz="1700" dirty="0"/>
              <a:t> Annual Symposium and the Collectors Showcase at Kennesaw State University</a:t>
            </a:r>
          </a:p>
          <a:p>
            <a:pPr lvl="1">
              <a:lnSpc>
                <a:spcPct val="90000"/>
              </a:lnSpc>
            </a:pPr>
            <a:r>
              <a:rPr lang="en-US" sz="1700" dirty="0"/>
              <a:t>Greetings to the Ladies of the Grand Army of the Republic &amp; the Daughters of the Union Veterans National Convention</a:t>
            </a:r>
          </a:p>
          <a:p>
            <a:pPr lvl="1">
              <a:lnSpc>
                <a:spcPct val="90000"/>
              </a:lnSpc>
            </a:pPr>
            <a:r>
              <a:rPr lang="en-US" sz="1700" dirty="0"/>
              <a:t>Letters to support the preservation of Camp Letterman General Hospital in Gettysburg</a:t>
            </a:r>
          </a:p>
          <a:p>
            <a:pPr lvl="1">
              <a:lnSpc>
                <a:spcPct val="90000"/>
              </a:lnSpc>
            </a:pPr>
            <a:r>
              <a:rPr lang="en-US" sz="1700" dirty="0"/>
              <a:t>Funding for Brad Quinlan’s research to document all men of African descent that served in Sherman’s army in the Summer/Fall of 1864 &amp; Winter/Spring of 1865 to Include the men of the 136</a:t>
            </a:r>
            <a:r>
              <a:rPr lang="en-US" sz="1700" baseline="30000" dirty="0"/>
              <a:t>th</a:t>
            </a:r>
            <a:r>
              <a:rPr lang="en-US" sz="1700" dirty="0"/>
              <a:t> and 138</a:t>
            </a:r>
            <a:r>
              <a:rPr lang="en-US" sz="1700" baseline="30000" dirty="0"/>
              <a:t>th</a:t>
            </a:r>
            <a:r>
              <a:rPr lang="en-US" sz="1700" dirty="0"/>
              <a:t> United States Colored Troops</a:t>
            </a:r>
          </a:p>
          <a:p>
            <a:pPr lvl="1">
              <a:lnSpc>
                <a:spcPct val="90000"/>
              </a:lnSpc>
            </a:pPr>
            <a:r>
              <a:rPr lang="en-US" sz="1700" dirty="0"/>
              <a:t>Battle of Atlanta Commemoration Organization (BATL) grant to restore &amp; renovate the Walker and McPherson monuments</a:t>
            </a:r>
            <a:r>
              <a:rPr lang="en-US" dirty="0"/>
              <a:t>					</a:t>
            </a:r>
          </a:p>
        </p:txBody>
      </p:sp>
      <p:sp>
        <p:nvSpPr>
          <p:cNvPr id="6" name="Rectangle 5">
            <a:extLst>
              <a:ext uri="{FF2B5EF4-FFF2-40B4-BE49-F238E27FC236}">
                <a16:creationId xmlns:a16="http://schemas.microsoft.com/office/drawing/2014/main" id="{BDE7A705-D357-4844-B709-F334D5E4328E}"/>
              </a:ext>
            </a:extLst>
          </p:cNvPr>
          <p:cNvSpPr/>
          <p:nvPr/>
        </p:nvSpPr>
        <p:spPr>
          <a:xfrm>
            <a:off x="156492" y="6304003"/>
            <a:ext cx="4193777" cy="307777"/>
          </a:xfrm>
          <a:prstGeom prst="rect">
            <a:avLst/>
          </a:prstGeom>
        </p:spPr>
        <p:txBody>
          <a:bodyPr wrap="none">
            <a:spAutoFit/>
          </a:bodyPr>
          <a:lstStyle/>
          <a:p>
            <a:r>
              <a:rPr lang="en-US" sz="1400" i="1" dirty="0">
                <a:solidFill>
                  <a:schemeClr val="bg1"/>
                </a:solidFill>
              </a:rPr>
              <a:t>Hosea Simmons 45th Illinois Infantry Undercook</a:t>
            </a:r>
          </a:p>
        </p:txBody>
      </p:sp>
    </p:spTree>
    <p:extLst>
      <p:ext uri="{BB962C8B-B14F-4D97-AF65-F5344CB8AC3E}">
        <p14:creationId xmlns:p14="http://schemas.microsoft.com/office/powerpoint/2010/main" val="2150639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Budget vs. Expenses: 2018-2019</a:t>
            </a:r>
          </a:p>
        </p:txBody>
      </p:sp>
      <p:graphicFrame>
        <p:nvGraphicFramePr>
          <p:cNvPr id="2" name="Table 1"/>
          <p:cNvGraphicFramePr>
            <a:graphicFrameLocks noGrp="1"/>
          </p:cNvGraphicFramePr>
          <p:nvPr>
            <p:extLst>
              <p:ext uri="{D42A27DB-BD31-4B8C-83A1-F6EECF244321}">
                <p14:modId xmlns:p14="http://schemas.microsoft.com/office/powerpoint/2010/main" val="410800795"/>
              </p:ext>
            </p:extLst>
          </p:nvPr>
        </p:nvGraphicFramePr>
        <p:xfrm>
          <a:off x="1378312" y="1564806"/>
          <a:ext cx="8220764" cy="4491990"/>
        </p:xfrm>
        <a:graphic>
          <a:graphicData uri="http://schemas.openxmlformats.org/drawingml/2006/table">
            <a:tbl>
              <a:tblPr>
                <a:tableStyleId>{5C22544A-7EE6-4342-B048-85BDC9FD1C3A}</a:tableStyleId>
              </a:tblPr>
              <a:tblGrid>
                <a:gridCol w="3560566">
                  <a:extLst>
                    <a:ext uri="{9D8B030D-6E8A-4147-A177-3AD203B41FA5}">
                      <a16:colId xmlns:a16="http://schemas.microsoft.com/office/drawing/2014/main" val="1890455064"/>
                    </a:ext>
                  </a:extLst>
                </a:gridCol>
                <a:gridCol w="1599248">
                  <a:extLst>
                    <a:ext uri="{9D8B030D-6E8A-4147-A177-3AD203B41FA5}">
                      <a16:colId xmlns:a16="http://schemas.microsoft.com/office/drawing/2014/main" val="1988046286"/>
                    </a:ext>
                  </a:extLst>
                </a:gridCol>
                <a:gridCol w="1452528">
                  <a:extLst>
                    <a:ext uri="{9D8B030D-6E8A-4147-A177-3AD203B41FA5}">
                      <a16:colId xmlns:a16="http://schemas.microsoft.com/office/drawing/2014/main" val="3328166766"/>
                    </a:ext>
                  </a:extLst>
                </a:gridCol>
                <a:gridCol w="1608422">
                  <a:extLst>
                    <a:ext uri="{9D8B030D-6E8A-4147-A177-3AD203B41FA5}">
                      <a16:colId xmlns:a16="http://schemas.microsoft.com/office/drawing/2014/main" val="249004083"/>
                    </a:ext>
                  </a:extLst>
                </a:gridCol>
              </a:tblGrid>
              <a:tr h="279206">
                <a:tc>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anchor="b"/>
                </a:tc>
                <a:tc>
                  <a:txBody>
                    <a:bodyPr/>
                    <a:lstStyle/>
                    <a:p>
                      <a:pPr algn="r" fontAlgn="b"/>
                      <a:r>
                        <a:rPr lang="en-US" sz="1600" b="1" i="0" u="sng" strike="noStrike" dirty="0">
                          <a:solidFill>
                            <a:srgbClr val="000000"/>
                          </a:solidFill>
                          <a:effectLst/>
                          <a:latin typeface="Arial" panose="020B0604020202020204" pitchFamily="34" charset="0"/>
                        </a:rPr>
                        <a:t>Budgeted</a:t>
                      </a:r>
                    </a:p>
                  </a:txBody>
                  <a:tcPr marL="9525" marR="9525" marT="9525" anchor="b"/>
                </a:tc>
                <a:tc>
                  <a:txBody>
                    <a:bodyPr/>
                    <a:lstStyle/>
                    <a:p>
                      <a:pPr algn="r" fontAlgn="b"/>
                      <a:r>
                        <a:rPr lang="en-US" sz="1600" b="1" u="sng" strike="noStrike" dirty="0">
                          <a:effectLst/>
                        </a:rPr>
                        <a:t>Expenses</a:t>
                      </a:r>
                      <a:endParaRPr lang="en-US" sz="1600" b="1" i="0" u="sng" strike="noStrike" dirty="0">
                        <a:solidFill>
                          <a:srgbClr val="000000"/>
                        </a:solidFill>
                        <a:effectLst/>
                        <a:latin typeface="Arial" panose="020B0604020202020204" pitchFamily="34" charset="0"/>
                      </a:endParaRPr>
                    </a:p>
                  </a:txBody>
                  <a:tcPr marL="9525" marR="9525" marT="9525" anchor="b"/>
                </a:tc>
                <a:tc>
                  <a:txBody>
                    <a:bodyPr/>
                    <a:lstStyle/>
                    <a:p>
                      <a:pPr algn="r" fontAlgn="b"/>
                      <a:r>
                        <a:rPr lang="en-US" sz="1600" b="1" u="sng" strike="noStrike" dirty="0">
                          <a:effectLst/>
                        </a:rPr>
                        <a:t>Remaining</a:t>
                      </a:r>
                      <a:endParaRPr lang="en-US" sz="1600" b="1" i="0" u="sng" strike="noStrike" dirty="0">
                        <a:solidFill>
                          <a:srgbClr val="000000"/>
                        </a:solidFill>
                        <a:effectLst/>
                        <a:latin typeface="Arial" panose="020B0604020202020204" pitchFamily="34" charset="0"/>
                      </a:endParaRPr>
                    </a:p>
                  </a:txBody>
                  <a:tcPr marL="9525" marR="9525" marT="9525" anchor="b"/>
                </a:tc>
                <a:extLst>
                  <a:ext uri="{0D108BD9-81ED-4DB2-BD59-A6C34878D82A}">
                    <a16:rowId xmlns:a16="http://schemas.microsoft.com/office/drawing/2014/main" val="388326664"/>
                  </a:ext>
                </a:extLst>
              </a:tr>
              <a:tr h="279206">
                <a:tc>
                  <a:txBody>
                    <a:bodyPr/>
                    <a:lstStyle/>
                    <a:p>
                      <a:pPr algn="l" fontAlgn="b"/>
                      <a:r>
                        <a:rPr lang="en-US" sz="1600" u="none" strike="noStrike" dirty="0">
                          <a:effectLst/>
                          <a:latin typeface="+mn-lt"/>
                        </a:rPr>
                        <a:t>Meals/ Lodging/ Mileage</a:t>
                      </a:r>
                      <a:endParaRPr lang="en-US" sz="1600" b="1" i="0" u="none" strike="noStrike" dirty="0">
                        <a:solidFill>
                          <a:srgbClr val="000000"/>
                        </a:solidFill>
                        <a:effectLst/>
                        <a:latin typeface="+mn-lt"/>
                      </a:endParaRPr>
                    </a:p>
                  </a:txBody>
                  <a:tcPr marL="9525" marR="9525" marT="9525" anchor="b"/>
                </a:tc>
                <a:tc>
                  <a:txBody>
                    <a:bodyPr/>
                    <a:lstStyle/>
                    <a:p>
                      <a:pPr algn="r" fontAlgn="b"/>
                      <a:r>
                        <a:rPr lang="en-US" sz="1600" b="0" i="0" u="none" strike="noStrike" dirty="0">
                          <a:solidFill>
                            <a:srgbClr val="000000"/>
                          </a:solidFill>
                          <a:effectLst/>
                          <a:latin typeface="+mn-lt"/>
                        </a:rPr>
                        <a:t>$2,000.00</a:t>
                      </a:r>
                    </a:p>
                  </a:txBody>
                  <a:tcPr marL="9525" marR="9525" marT="9525" anchor="b"/>
                </a:tc>
                <a:tc>
                  <a:txBody>
                    <a:bodyPr/>
                    <a:lstStyle/>
                    <a:p>
                      <a:pPr algn="r" fontAlgn="b"/>
                      <a:r>
                        <a:rPr lang="en-US" sz="1600" u="none" strike="noStrike" dirty="0">
                          <a:effectLst/>
                          <a:latin typeface="+mn-lt"/>
                        </a:rPr>
                        <a:t>$1,839.32 </a:t>
                      </a:r>
                      <a:endParaRPr lang="en-US" sz="1600" b="0" i="0" u="none" strike="noStrike" dirty="0">
                        <a:solidFill>
                          <a:srgbClr val="000000"/>
                        </a:solidFill>
                        <a:effectLst/>
                        <a:latin typeface="+mn-lt"/>
                      </a:endParaRPr>
                    </a:p>
                  </a:txBody>
                  <a:tcPr marL="9525" marR="9525" marT="9525" anchor="b"/>
                </a:tc>
                <a:tc>
                  <a:txBody>
                    <a:bodyPr/>
                    <a:lstStyle/>
                    <a:p>
                      <a:pPr algn="r" rtl="0" fontAlgn="b"/>
                      <a:r>
                        <a:rPr lang="en-US" sz="1600" b="0" i="0" u="none" strike="noStrike" dirty="0">
                          <a:solidFill>
                            <a:srgbClr val="000000"/>
                          </a:solidFill>
                          <a:effectLst/>
                          <a:latin typeface="Century Gothic" panose="020B0502020202020204" pitchFamily="34" charset="0"/>
                        </a:rPr>
                        <a:t>$160.18 </a:t>
                      </a:r>
                    </a:p>
                  </a:txBody>
                  <a:tcPr marL="9525" marR="9525" marT="9525" marB="0" anchor="b"/>
                </a:tc>
                <a:extLst>
                  <a:ext uri="{0D108BD9-81ED-4DB2-BD59-A6C34878D82A}">
                    <a16:rowId xmlns:a16="http://schemas.microsoft.com/office/drawing/2014/main" val="2875899821"/>
                  </a:ext>
                </a:extLst>
              </a:tr>
              <a:tr h="279206">
                <a:tc>
                  <a:txBody>
                    <a:bodyPr/>
                    <a:lstStyle/>
                    <a:p>
                      <a:pPr algn="l" fontAlgn="b"/>
                      <a:r>
                        <a:rPr lang="en-US" sz="1600" u="none" strike="noStrike" dirty="0">
                          <a:effectLst/>
                          <a:latin typeface="+mn-lt"/>
                        </a:rPr>
                        <a:t>Supplies/Bank Charges</a:t>
                      </a:r>
                      <a:endParaRPr lang="en-US" sz="1600" b="1" i="0" u="none" strike="noStrike" dirty="0">
                        <a:solidFill>
                          <a:srgbClr val="000000"/>
                        </a:solidFill>
                        <a:effectLst/>
                        <a:latin typeface="+mn-lt"/>
                      </a:endParaRPr>
                    </a:p>
                  </a:txBody>
                  <a:tcPr marL="9525" marR="9525" marT="9525" anchor="b"/>
                </a:tc>
                <a:tc>
                  <a:txBody>
                    <a:bodyPr/>
                    <a:lstStyle/>
                    <a:p>
                      <a:pPr algn="r" fontAlgn="b"/>
                      <a:r>
                        <a:rPr lang="en-US" sz="1600" b="0" i="0" u="none" strike="noStrike" dirty="0">
                          <a:solidFill>
                            <a:srgbClr val="000000"/>
                          </a:solidFill>
                          <a:effectLst/>
                          <a:latin typeface="+mn-lt"/>
                        </a:rPr>
                        <a:t>$1,200.00</a:t>
                      </a:r>
                    </a:p>
                  </a:txBody>
                  <a:tcPr marL="9525" marR="9525" marT="9525" anchor="b"/>
                </a:tc>
                <a:tc>
                  <a:txBody>
                    <a:bodyPr/>
                    <a:lstStyle/>
                    <a:p>
                      <a:pPr algn="r" fontAlgn="b"/>
                      <a:r>
                        <a:rPr lang="en-US" sz="1600" u="none" strike="noStrike" dirty="0">
                          <a:effectLst/>
                          <a:latin typeface="+mn-lt"/>
                        </a:rPr>
                        <a:t> $872.71</a:t>
                      </a:r>
                      <a:endParaRPr lang="en-US" sz="1600" b="0" i="0" u="none" strike="noStrike" dirty="0">
                        <a:solidFill>
                          <a:srgbClr val="000000"/>
                        </a:solidFill>
                        <a:effectLst/>
                        <a:latin typeface="+mn-lt"/>
                      </a:endParaRPr>
                    </a:p>
                  </a:txBody>
                  <a:tcPr marL="9525" marR="9525" marT="9525" anchor="b"/>
                </a:tc>
                <a:tc>
                  <a:txBody>
                    <a:bodyPr/>
                    <a:lstStyle/>
                    <a:p>
                      <a:pPr algn="r" rtl="0" fontAlgn="b"/>
                      <a:r>
                        <a:rPr lang="en-US" sz="1600" b="0" i="0" u="none" strike="noStrike" dirty="0">
                          <a:solidFill>
                            <a:srgbClr val="000000"/>
                          </a:solidFill>
                          <a:effectLst/>
                          <a:latin typeface="Century Gothic" panose="020B0502020202020204" pitchFamily="34" charset="0"/>
                        </a:rPr>
                        <a:t>$327.29 </a:t>
                      </a:r>
                    </a:p>
                  </a:txBody>
                  <a:tcPr marL="9525" marR="9525" marT="9525" marB="0" anchor="b"/>
                </a:tc>
                <a:extLst>
                  <a:ext uri="{0D108BD9-81ED-4DB2-BD59-A6C34878D82A}">
                    <a16:rowId xmlns:a16="http://schemas.microsoft.com/office/drawing/2014/main" val="1307697727"/>
                  </a:ext>
                </a:extLst>
              </a:tr>
              <a:tr h="279206">
                <a:tc>
                  <a:txBody>
                    <a:bodyPr/>
                    <a:lstStyle/>
                    <a:p>
                      <a:pPr algn="l" fontAlgn="b"/>
                      <a:r>
                        <a:rPr lang="en-US" sz="1600" u="none" strike="noStrike" dirty="0">
                          <a:effectLst/>
                          <a:latin typeface="+mn-lt"/>
                        </a:rPr>
                        <a:t>Website</a:t>
                      </a:r>
                      <a:endParaRPr lang="en-US" sz="1600" b="1" i="0" u="none" strike="noStrike" dirty="0">
                        <a:solidFill>
                          <a:srgbClr val="000000"/>
                        </a:solidFill>
                        <a:effectLst/>
                        <a:latin typeface="+mn-lt"/>
                      </a:endParaRPr>
                    </a:p>
                  </a:txBody>
                  <a:tcPr marL="9525" marR="9525" marT="9525" anchor="b"/>
                </a:tc>
                <a:tc>
                  <a:txBody>
                    <a:bodyPr/>
                    <a:lstStyle/>
                    <a:p>
                      <a:pPr algn="r" fontAlgn="b"/>
                      <a:r>
                        <a:rPr lang="en-US" sz="1600" b="0" i="0" u="none" strike="noStrike" dirty="0">
                          <a:solidFill>
                            <a:srgbClr val="000000"/>
                          </a:solidFill>
                          <a:effectLst/>
                          <a:latin typeface="+mn-lt"/>
                        </a:rPr>
                        <a:t>$600.00</a:t>
                      </a:r>
                    </a:p>
                  </a:txBody>
                  <a:tcPr marL="9525" marR="9525" marT="9525" anchor="b"/>
                </a:tc>
                <a:tc>
                  <a:txBody>
                    <a:bodyPr/>
                    <a:lstStyle/>
                    <a:p>
                      <a:pPr algn="r" fontAlgn="b"/>
                      <a:r>
                        <a:rPr lang="en-US" sz="1600" u="none" strike="noStrike" dirty="0">
                          <a:effectLst/>
                          <a:latin typeface="+mn-lt"/>
                        </a:rPr>
                        <a:t>$554.74   </a:t>
                      </a:r>
                      <a:endParaRPr lang="en-US" sz="1600" b="0" i="0" u="none" strike="noStrike" dirty="0">
                        <a:solidFill>
                          <a:srgbClr val="000000"/>
                        </a:solidFill>
                        <a:effectLst/>
                        <a:latin typeface="+mn-lt"/>
                      </a:endParaRPr>
                    </a:p>
                  </a:txBody>
                  <a:tcPr marL="9525" marR="9525" marT="9525" anchor="b"/>
                </a:tc>
                <a:tc>
                  <a:txBody>
                    <a:bodyPr/>
                    <a:lstStyle/>
                    <a:p>
                      <a:pPr algn="r" rtl="0" fontAlgn="b"/>
                      <a:r>
                        <a:rPr lang="en-US" sz="1600" b="0" i="0" u="none" strike="noStrike" dirty="0">
                          <a:solidFill>
                            <a:srgbClr val="000000"/>
                          </a:solidFill>
                          <a:effectLst/>
                          <a:latin typeface="Century Gothic" panose="020B0502020202020204" pitchFamily="34" charset="0"/>
                        </a:rPr>
                        <a:t>$45.26 </a:t>
                      </a:r>
                    </a:p>
                  </a:txBody>
                  <a:tcPr marL="9525" marR="9525" marT="9525" marB="0" anchor="b"/>
                </a:tc>
                <a:extLst>
                  <a:ext uri="{0D108BD9-81ED-4DB2-BD59-A6C34878D82A}">
                    <a16:rowId xmlns:a16="http://schemas.microsoft.com/office/drawing/2014/main" val="2915779799"/>
                  </a:ext>
                </a:extLst>
              </a:tr>
              <a:tr h="279206">
                <a:tc>
                  <a:txBody>
                    <a:bodyPr/>
                    <a:lstStyle/>
                    <a:p>
                      <a:pPr algn="l" fontAlgn="b"/>
                      <a:r>
                        <a:rPr lang="en-US" sz="1600" b="0" i="0" u="none" strike="noStrike" dirty="0">
                          <a:solidFill>
                            <a:srgbClr val="000000"/>
                          </a:solidFill>
                          <a:effectLst/>
                          <a:latin typeface="+mn-lt"/>
                        </a:rPr>
                        <a:t>Education Expos</a:t>
                      </a:r>
                    </a:p>
                  </a:txBody>
                  <a:tcPr marL="9525" marR="9525" marT="9525" anchor="b"/>
                </a:tc>
                <a:tc>
                  <a:txBody>
                    <a:bodyPr/>
                    <a:lstStyle/>
                    <a:p>
                      <a:pPr algn="r" fontAlgn="b"/>
                      <a:r>
                        <a:rPr lang="en-US" sz="1600" b="0" i="0" u="none" strike="noStrike" dirty="0">
                          <a:solidFill>
                            <a:srgbClr val="000000"/>
                          </a:solidFill>
                          <a:effectLst/>
                          <a:latin typeface="+mn-lt"/>
                        </a:rPr>
                        <a:t>$5,500.00</a:t>
                      </a:r>
                    </a:p>
                  </a:txBody>
                  <a:tcPr marL="9525" marR="9525" marT="9525" anchor="b"/>
                </a:tc>
                <a:tc>
                  <a:txBody>
                    <a:bodyPr/>
                    <a:lstStyle/>
                    <a:p>
                      <a:pPr algn="r" fontAlgn="b"/>
                      <a:r>
                        <a:rPr lang="en-US" sz="1600" u="none" strike="noStrike" dirty="0">
                          <a:effectLst/>
                          <a:latin typeface="+mn-lt"/>
                        </a:rPr>
                        <a:t>$5,458.56   </a:t>
                      </a:r>
                      <a:endParaRPr lang="en-US" sz="1600" b="0" i="0" u="none" strike="noStrike" dirty="0">
                        <a:solidFill>
                          <a:srgbClr val="000000"/>
                        </a:solidFill>
                        <a:effectLst/>
                        <a:latin typeface="+mn-lt"/>
                      </a:endParaRPr>
                    </a:p>
                  </a:txBody>
                  <a:tcPr marL="9525" marR="9525" marT="9525" anchor="b"/>
                </a:tc>
                <a:tc>
                  <a:txBody>
                    <a:bodyPr/>
                    <a:lstStyle/>
                    <a:p>
                      <a:pPr algn="r" rtl="0" fontAlgn="b"/>
                      <a:r>
                        <a:rPr lang="en-US" sz="1600" b="0" i="0" u="none" strike="noStrike" dirty="0">
                          <a:solidFill>
                            <a:schemeClr val="tx1"/>
                          </a:solidFill>
                          <a:effectLst/>
                          <a:latin typeface="Century Gothic" panose="020B0502020202020204" pitchFamily="34" charset="0"/>
                        </a:rPr>
                        <a:t>$41.44</a:t>
                      </a:r>
                    </a:p>
                  </a:txBody>
                  <a:tcPr marL="9525" marR="9525" marT="9525" marB="0" anchor="b"/>
                </a:tc>
                <a:extLst>
                  <a:ext uri="{0D108BD9-81ED-4DB2-BD59-A6C34878D82A}">
                    <a16:rowId xmlns:a16="http://schemas.microsoft.com/office/drawing/2014/main" val="2342327963"/>
                  </a:ext>
                </a:extLst>
              </a:tr>
              <a:tr h="279206">
                <a:tc>
                  <a:txBody>
                    <a:bodyPr/>
                    <a:lstStyle/>
                    <a:p>
                      <a:pPr algn="l" fontAlgn="b"/>
                      <a:r>
                        <a:rPr lang="en-US" sz="1600" b="0" i="0" u="none" strike="noStrike" dirty="0">
                          <a:solidFill>
                            <a:srgbClr val="000000"/>
                          </a:solidFill>
                          <a:effectLst/>
                          <a:latin typeface="+mn-lt"/>
                        </a:rPr>
                        <a:t>Art &amp; Essay Contests</a:t>
                      </a:r>
                    </a:p>
                  </a:txBody>
                  <a:tcPr marL="9525" marR="9525" marT="9525" anchor="b"/>
                </a:tc>
                <a:tc>
                  <a:txBody>
                    <a:bodyPr/>
                    <a:lstStyle/>
                    <a:p>
                      <a:pPr algn="r" fontAlgn="b"/>
                      <a:r>
                        <a:rPr lang="en-US" sz="1600" b="0" i="0" u="none" strike="noStrike" dirty="0">
                          <a:solidFill>
                            <a:srgbClr val="000000"/>
                          </a:solidFill>
                          <a:effectLst/>
                          <a:latin typeface="+mn-lt"/>
                        </a:rPr>
                        <a:t>$4,300.00</a:t>
                      </a:r>
                    </a:p>
                  </a:txBody>
                  <a:tcPr marL="9525" marR="9525" marT="9525" anchor="b"/>
                </a:tc>
                <a:tc>
                  <a:txBody>
                    <a:bodyPr/>
                    <a:lstStyle/>
                    <a:p>
                      <a:pPr algn="r" fontAlgn="b"/>
                      <a:r>
                        <a:rPr lang="en-US" sz="1600" b="0" i="0" u="none" strike="noStrike" dirty="0">
                          <a:solidFill>
                            <a:srgbClr val="000000"/>
                          </a:solidFill>
                          <a:effectLst/>
                          <a:latin typeface="+mn-lt"/>
                        </a:rPr>
                        <a:t>$4,219.69</a:t>
                      </a:r>
                    </a:p>
                  </a:txBody>
                  <a:tcPr marL="9525" marR="9525" marT="9525" anchor="b"/>
                </a:tc>
                <a:tc>
                  <a:txBody>
                    <a:bodyPr/>
                    <a:lstStyle/>
                    <a:p>
                      <a:pPr algn="r" rtl="0" fontAlgn="b"/>
                      <a:r>
                        <a:rPr lang="en-US" sz="1600" b="0" i="0" u="none" strike="noStrike" dirty="0">
                          <a:solidFill>
                            <a:schemeClr val="tx1"/>
                          </a:solidFill>
                          <a:effectLst/>
                          <a:latin typeface="Century Gothic" panose="020B0502020202020204" pitchFamily="34" charset="0"/>
                        </a:rPr>
                        <a:t>$80.31</a:t>
                      </a:r>
                    </a:p>
                  </a:txBody>
                  <a:tcPr marL="9525" marR="9525" marT="9525" marB="0" anchor="b"/>
                </a:tc>
                <a:extLst>
                  <a:ext uri="{0D108BD9-81ED-4DB2-BD59-A6C34878D82A}">
                    <a16:rowId xmlns:a16="http://schemas.microsoft.com/office/drawing/2014/main" val="612833060"/>
                  </a:ext>
                </a:extLst>
              </a:tr>
              <a:tr h="279206">
                <a:tc>
                  <a:txBody>
                    <a:bodyPr/>
                    <a:lstStyle/>
                    <a:p>
                      <a:pPr algn="l" fontAlgn="b"/>
                      <a:r>
                        <a:rPr lang="en-US" sz="1600" b="0" i="0" u="none" strike="noStrike" dirty="0">
                          <a:solidFill>
                            <a:srgbClr val="000000"/>
                          </a:solidFill>
                          <a:effectLst/>
                          <a:latin typeface="+mn-lt"/>
                        </a:rPr>
                        <a:t>Field Trip Assistance</a:t>
                      </a:r>
                    </a:p>
                  </a:txBody>
                  <a:tcPr marL="9525" marR="9525" marT="9525" anchor="b"/>
                </a:tc>
                <a:tc>
                  <a:txBody>
                    <a:bodyPr/>
                    <a:lstStyle/>
                    <a:p>
                      <a:pPr algn="r" fontAlgn="b"/>
                      <a:r>
                        <a:rPr lang="en-US" sz="1600" b="0" i="0" u="none" strike="noStrike" dirty="0">
                          <a:solidFill>
                            <a:srgbClr val="000000"/>
                          </a:solidFill>
                          <a:effectLst/>
                          <a:latin typeface="+mn-lt"/>
                        </a:rPr>
                        <a:t>$250.00</a:t>
                      </a:r>
                    </a:p>
                  </a:txBody>
                  <a:tcPr marL="9525" marR="9525" marT="9525" anchor="b"/>
                </a:tc>
                <a:tc>
                  <a:txBody>
                    <a:bodyPr/>
                    <a:lstStyle/>
                    <a:p>
                      <a:pPr algn="r" fontAlgn="b"/>
                      <a:r>
                        <a:rPr lang="en-US" sz="1600" b="0" i="0" u="none" strike="noStrike" dirty="0">
                          <a:solidFill>
                            <a:srgbClr val="000000"/>
                          </a:solidFill>
                          <a:effectLst/>
                          <a:latin typeface="+mn-lt"/>
                        </a:rPr>
                        <a:t>$250.00</a:t>
                      </a:r>
                    </a:p>
                  </a:txBody>
                  <a:tcPr marL="9525" marR="9525" marT="9525" anchor="b"/>
                </a:tc>
                <a:tc>
                  <a:txBody>
                    <a:bodyPr/>
                    <a:lstStyle/>
                    <a:p>
                      <a:pPr algn="r" rtl="0" fontAlgn="b"/>
                      <a:r>
                        <a:rPr lang="en-US" sz="1600" b="0" i="0" u="none" strike="noStrike">
                          <a:solidFill>
                            <a:srgbClr val="000000"/>
                          </a:solidFill>
                          <a:effectLst/>
                          <a:latin typeface="Century Gothic" panose="020B0502020202020204" pitchFamily="34" charset="0"/>
                        </a:rPr>
                        <a:t>$0.00 </a:t>
                      </a:r>
                    </a:p>
                  </a:txBody>
                  <a:tcPr marL="9525" marR="9525" marT="9525" marB="0" anchor="b"/>
                </a:tc>
                <a:extLst>
                  <a:ext uri="{0D108BD9-81ED-4DB2-BD59-A6C34878D82A}">
                    <a16:rowId xmlns:a16="http://schemas.microsoft.com/office/drawing/2014/main" val="3264411347"/>
                  </a:ext>
                </a:extLst>
              </a:tr>
              <a:tr h="279206">
                <a:tc>
                  <a:txBody>
                    <a:bodyPr/>
                    <a:lstStyle/>
                    <a:p>
                      <a:pPr algn="l" fontAlgn="b"/>
                      <a:r>
                        <a:rPr lang="en-US" sz="1600" b="0" i="0" u="none" strike="noStrike" dirty="0">
                          <a:solidFill>
                            <a:srgbClr val="000000"/>
                          </a:solidFill>
                          <a:effectLst/>
                          <a:latin typeface="+mn-lt"/>
                        </a:rPr>
                        <a:t>Financial Assistance</a:t>
                      </a:r>
                    </a:p>
                  </a:txBody>
                  <a:tcPr marL="9525" marR="9525" marT="9525" anchor="b"/>
                </a:tc>
                <a:tc>
                  <a:txBody>
                    <a:bodyPr/>
                    <a:lstStyle/>
                    <a:p>
                      <a:pPr algn="r" fontAlgn="b"/>
                      <a:r>
                        <a:rPr lang="en-US" sz="1600" b="0" i="0" u="none" strike="noStrike" dirty="0">
                          <a:solidFill>
                            <a:srgbClr val="000000"/>
                          </a:solidFill>
                          <a:effectLst/>
                          <a:latin typeface="+mn-lt"/>
                        </a:rPr>
                        <a:t>$0.00</a:t>
                      </a:r>
                    </a:p>
                  </a:txBody>
                  <a:tcPr marL="9525" marR="9525" marT="9525" anchor="b"/>
                </a:tc>
                <a:tc>
                  <a:txBody>
                    <a:bodyPr/>
                    <a:lstStyle/>
                    <a:p>
                      <a:pPr algn="r" fontAlgn="b"/>
                      <a:r>
                        <a:rPr lang="en-US" sz="1600" b="0" i="0" u="none" strike="noStrike" dirty="0">
                          <a:solidFill>
                            <a:srgbClr val="000000"/>
                          </a:solidFill>
                          <a:effectLst/>
                          <a:latin typeface="+mn-lt"/>
                        </a:rPr>
                        <a:t>$0.00</a:t>
                      </a:r>
                    </a:p>
                  </a:txBody>
                  <a:tcPr marL="9525" marR="9525" marT="9525" anchor="b"/>
                </a:tc>
                <a:tc>
                  <a:txBody>
                    <a:bodyPr/>
                    <a:lstStyle/>
                    <a:p>
                      <a:pPr algn="r" rtl="0" fontAlgn="b"/>
                      <a:r>
                        <a:rPr lang="en-US" sz="1600" b="0" i="0" u="none" strike="noStrike" dirty="0">
                          <a:solidFill>
                            <a:srgbClr val="000000"/>
                          </a:solidFill>
                          <a:effectLst/>
                          <a:latin typeface="Century Gothic" panose="020B0502020202020204" pitchFamily="34" charset="0"/>
                        </a:rPr>
                        <a:t>$0.00 </a:t>
                      </a:r>
                    </a:p>
                  </a:txBody>
                  <a:tcPr marL="9525" marR="9525" marT="9525" marB="0" anchor="b"/>
                </a:tc>
                <a:extLst>
                  <a:ext uri="{0D108BD9-81ED-4DB2-BD59-A6C34878D82A}">
                    <a16:rowId xmlns:a16="http://schemas.microsoft.com/office/drawing/2014/main" val="4055333754"/>
                  </a:ext>
                </a:extLst>
              </a:tr>
              <a:tr h="279206">
                <a:tc>
                  <a:txBody>
                    <a:bodyPr/>
                    <a:lstStyle/>
                    <a:p>
                      <a:pPr algn="l" fontAlgn="b"/>
                      <a:r>
                        <a:rPr lang="en-US" sz="1600" b="0" i="0" u="none" strike="noStrike" dirty="0">
                          <a:solidFill>
                            <a:srgbClr val="000000"/>
                          </a:solidFill>
                          <a:effectLst/>
                          <a:latin typeface="+mn-lt"/>
                        </a:rPr>
                        <a:t>Commission Projects</a:t>
                      </a:r>
                    </a:p>
                  </a:txBody>
                  <a:tcPr marL="9525" marR="9525" marT="9525" anchor="b"/>
                </a:tc>
                <a:tc>
                  <a:txBody>
                    <a:bodyPr/>
                    <a:lstStyle/>
                    <a:p>
                      <a:pPr algn="r" fontAlgn="b"/>
                      <a:r>
                        <a:rPr lang="en-US" sz="1600" b="0" i="0" u="none" strike="noStrike" dirty="0">
                          <a:solidFill>
                            <a:srgbClr val="000000"/>
                          </a:solidFill>
                          <a:effectLst/>
                          <a:latin typeface="+mn-lt"/>
                        </a:rPr>
                        <a:t>$15,800.00</a:t>
                      </a:r>
                    </a:p>
                  </a:txBody>
                  <a:tcPr marL="9525" marR="9525" marT="9525" anchor="b"/>
                </a:tc>
                <a:tc>
                  <a:txBody>
                    <a:bodyPr/>
                    <a:lstStyle/>
                    <a:p>
                      <a:pPr algn="r" fontAlgn="b"/>
                      <a:r>
                        <a:rPr lang="en-US" sz="1600" b="0" i="0" u="none" strike="noStrike" dirty="0">
                          <a:solidFill>
                            <a:srgbClr val="000000"/>
                          </a:solidFill>
                          <a:effectLst/>
                          <a:latin typeface="+mn-lt"/>
                        </a:rPr>
                        <a:t>$15,733.80</a:t>
                      </a:r>
                    </a:p>
                  </a:txBody>
                  <a:tcPr marL="9525" marR="9525" marT="9525" anchor="b"/>
                </a:tc>
                <a:tc>
                  <a:txBody>
                    <a:bodyPr/>
                    <a:lstStyle/>
                    <a:p>
                      <a:pPr algn="r" rtl="0" fontAlgn="b"/>
                      <a:r>
                        <a:rPr lang="en-US" sz="1600" b="0" i="0" u="none" strike="noStrike" dirty="0">
                          <a:solidFill>
                            <a:schemeClr val="tx1"/>
                          </a:solidFill>
                          <a:effectLst/>
                          <a:latin typeface="Century Gothic" panose="020B0502020202020204" pitchFamily="34" charset="0"/>
                        </a:rPr>
                        <a:t>$66.20</a:t>
                      </a:r>
                    </a:p>
                  </a:txBody>
                  <a:tcPr marL="9525" marR="9525" marT="9525" marB="0" anchor="b"/>
                </a:tc>
                <a:extLst>
                  <a:ext uri="{0D108BD9-81ED-4DB2-BD59-A6C34878D82A}">
                    <a16:rowId xmlns:a16="http://schemas.microsoft.com/office/drawing/2014/main" val="3319656160"/>
                  </a:ext>
                </a:extLst>
              </a:tr>
              <a:tr h="279206">
                <a:tc>
                  <a:txBody>
                    <a:bodyPr/>
                    <a:lstStyle/>
                    <a:p>
                      <a:pPr algn="l" fontAlgn="b"/>
                      <a:r>
                        <a:rPr lang="en-US" sz="1600" b="0" i="0" u="none" strike="noStrike" dirty="0">
                          <a:solidFill>
                            <a:srgbClr val="000000"/>
                          </a:solidFill>
                          <a:effectLst/>
                          <a:latin typeface="+mn-lt"/>
                        </a:rPr>
                        <a:t>Education Fund FNFB</a:t>
                      </a:r>
                    </a:p>
                  </a:txBody>
                  <a:tcPr marL="9525" marR="9525" marT="9525" anchor="b"/>
                </a:tc>
                <a:tc>
                  <a:txBody>
                    <a:bodyPr/>
                    <a:lstStyle/>
                    <a:p>
                      <a:pPr algn="r" fontAlgn="b"/>
                      <a:r>
                        <a:rPr lang="en-US" sz="1600" b="0" i="0" u="none" strike="noStrike" dirty="0">
                          <a:solidFill>
                            <a:srgbClr val="000000"/>
                          </a:solidFill>
                          <a:effectLst/>
                          <a:latin typeface="+mn-lt"/>
                        </a:rPr>
                        <a:t>$4,079.00</a:t>
                      </a:r>
                    </a:p>
                  </a:txBody>
                  <a:tcPr marL="9525" marR="9525" marT="9525" anchor="b"/>
                </a:tc>
                <a:tc>
                  <a:txBody>
                    <a:bodyPr/>
                    <a:lstStyle/>
                    <a:p>
                      <a:pPr algn="r" fontAlgn="b"/>
                      <a:r>
                        <a:rPr lang="en-US" sz="1600" b="0" i="0" u="none" strike="noStrike" dirty="0">
                          <a:solidFill>
                            <a:srgbClr val="000000"/>
                          </a:solidFill>
                          <a:effectLst/>
                          <a:latin typeface="+mn-lt"/>
                        </a:rPr>
                        <a:t>$0.00</a:t>
                      </a:r>
                    </a:p>
                  </a:txBody>
                  <a:tcPr marL="9525" marR="9525" marT="9525" anchor="b"/>
                </a:tc>
                <a:tc>
                  <a:txBody>
                    <a:bodyPr/>
                    <a:lstStyle/>
                    <a:p>
                      <a:pPr algn="r" rtl="0" fontAlgn="b"/>
                      <a:r>
                        <a:rPr lang="en-US" sz="1600" b="0" i="0" u="none" strike="noStrike" dirty="0">
                          <a:solidFill>
                            <a:srgbClr val="000000"/>
                          </a:solidFill>
                          <a:effectLst/>
                          <a:latin typeface="Century Gothic" panose="020B0502020202020204" pitchFamily="34" charset="0"/>
                        </a:rPr>
                        <a:t>$4,079.00</a:t>
                      </a:r>
                    </a:p>
                  </a:txBody>
                  <a:tcPr marL="9525" marR="9525" marT="9525" marB="0" anchor="b"/>
                </a:tc>
                <a:extLst>
                  <a:ext uri="{0D108BD9-81ED-4DB2-BD59-A6C34878D82A}">
                    <a16:rowId xmlns:a16="http://schemas.microsoft.com/office/drawing/2014/main" val="179513601"/>
                  </a:ext>
                </a:extLst>
              </a:tr>
              <a:tr h="279206">
                <a:tc>
                  <a:txBody>
                    <a:bodyPr/>
                    <a:lstStyle/>
                    <a:p>
                      <a:pPr algn="l" fontAlgn="b"/>
                      <a:r>
                        <a:rPr lang="en-US" sz="1600" u="none" strike="noStrike" dirty="0">
                          <a:effectLst/>
                          <a:latin typeface="+mn-lt"/>
                        </a:rPr>
                        <a:t>Office Rent</a:t>
                      </a:r>
                      <a:endParaRPr lang="en-US" sz="1600" b="1" i="0" u="none" strike="noStrike" dirty="0">
                        <a:solidFill>
                          <a:srgbClr val="000000"/>
                        </a:solidFill>
                        <a:effectLst/>
                        <a:latin typeface="+mn-lt"/>
                      </a:endParaRPr>
                    </a:p>
                  </a:txBody>
                  <a:tcPr marL="9525" marR="9525" marT="9525" anchor="b"/>
                </a:tc>
                <a:tc>
                  <a:txBody>
                    <a:bodyPr/>
                    <a:lstStyle/>
                    <a:p>
                      <a:pPr algn="r" fontAlgn="b"/>
                      <a:r>
                        <a:rPr lang="en-US" sz="1600" b="0" i="0" u="sng" strike="noStrike" dirty="0">
                          <a:solidFill>
                            <a:srgbClr val="000000"/>
                          </a:solidFill>
                          <a:effectLst/>
                          <a:latin typeface="+mn-lt"/>
                        </a:rPr>
                        <a:t>$1,350.00</a:t>
                      </a:r>
                    </a:p>
                  </a:txBody>
                  <a:tcPr marL="9525" marR="9525" marT="9525" anchor="b"/>
                </a:tc>
                <a:tc>
                  <a:txBody>
                    <a:bodyPr/>
                    <a:lstStyle/>
                    <a:p>
                      <a:pPr algn="r" fontAlgn="b"/>
                      <a:r>
                        <a:rPr lang="en-US" sz="1600" u="sng" strike="noStrike" dirty="0">
                          <a:effectLst/>
                          <a:latin typeface="+mn-lt"/>
                        </a:rPr>
                        <a:t>$1,350.00</a:t>
                      </a:r>
                      <a:endParaRPr lang="en-US" sz="1600" b="0" i="0" u="sng" strike="noStrike" dirty="0">
                        <a:solidFill>
                          <a:srgbClr val="000000"/>
                        </a:solidFill>
                        <a:effectLst/>
                        <a:latin typeface="+mn-lt"/>
                      </a:endParaRPr>
                    </a:p>
                  </a:txBody>
                  <a:tcPr marL="9525" marR="9525" marT="9525" anchor="b"/>
                </a:tc>
                <a:tc>
                  <a:txBody>
                    <a:bodyPr/>
                    <a:lstStyle/>
                    <a:p>
                      <a:pPr algn="r" rtl="0" fontAlgn="b"/>
                      <a:r>
                        <a:rPr lang="en-US" sz="1600" b="0" i="0" u="sng" strike="noStrike" dirty="0">
                          <a:solidFill>
                            <a:srgbClr val="000000"/>
                          </a:solidFill>
                          <a:effectLst/>
                          <a:latin typeface="Century Gothic" panose="020B0502020202020204" pitchFamily="34" charset="0"/>
                        </a:rPr>
                        <a:t>$0.00 </a:t>
                      </a:r>
                    </a:p>
                  </a:txBody>
                  <a:tcPr marL="9525" marR="9525" marT="9525" marB="0" anchor="b"/>
                </a:tc>
                <a:extLst>
                  <a:ext uri="{0D108BD9-81ED-4DB2-BD59-A6C34878D82A}">
                    <a16:rowId xmlns:a16="http://schemas.microsoft.com/office/drawing/2014/main" val="4236375985"/>
                  </a:ext>
                </a:extLst>
              </a:tr>
              <a:tr h="0">
                <a:tc>
                  <a:txBody>
                    <a:bodyPr/>
                    <a:lstStyle/>
                    <a:p>
                      <a:pPr algn="l" fontAlgn="b"/>
                      <a:r>
                        <a:rPr lang="en-US" sz="1600" b="1" u="none" strike="noStrike" dirty="0">
                          <a:effectLst/>
                          <a:latin typeface="+mn-lt"/>
                        </a:rPr>
                        <a:t>Total</a:t>
                      </a:r>
                      <a:endParaRPr lang="en-US" sz="1600" b="1" i="0" u="none" strike="noStrike" dirty="0">
                        <a:solidFill>
                          <a:srgbClr val="000000"/>
                        </a:solidFill>
                        <a:effectLst/>
                        <a:latin typeface="+mn-lt"/>
                      </a:endParaRPr>
                    </a:p>
                  </a:txBody>
                  <a:tcPr marL="9525" marR="9525" marT="9525" anchor="b"/>
                </a:tc>
                <a:tc>
                  <a:txBody>
                    <a:bodyPr/>
                    <a:lstStyle/>
                    <a:p>
                      <a:pPr algn="r" fontAlgn="b"/>
                      <a:r>
                        <a:rPr lang="en-US" sz="1600" b="1" i="0" u="none" strike="noStrike" dirty="0">
                          <a:solidFill>
                            <a:srgbClr val="000000"/>
                          </a:solidFill>
                          <a:effectLst/>
                          <a:latin typeface="+mn-lt"/>
                        </a:rPr>
                        <a:t>$35,079.00</a:t>
                      </a:r>
                    </a:p>
                  </a:txBody>
                  <a:tcPr marL="9525" marR="9525" marT="9525" anchor="b"/>
                </a:tc>
                <a:tc>
                  <a:txBody>
                    <a:bodyPr/>
                    <a:lstStyle/>
                    <a:p>
                      <a:pPr algn="r" fontAlgn="b"/>
                      <a:r>
                        <a:rPr lang="en-US" sz="1600" b="1" u="none" strike="noStrike" dirty="0">
                          <a:effectLst/>
                          <a:latin typeface="+mn-lt"/>
                        </a:rPr>
                        <a:t> $30,279.32 </a:t>
                      </a:r>
                      <a:endParaRPr lang="en-US" sz="1600" b="1" i="0" u="none" strike="noStrike" dirty="0">
                        <a:solidFill>
                          <a:srgbClr val="000000"/>
                        </a:solidFill>
                        <a:effectLst/>
                        <a:latin typeface="+mn-lt"/>
                      </a:endParaRPr>
                    </a:p>
                  </a:txBody>
                  <a:tcPr marL="9525" marR="9525" marT="9525" anchor="b"/>
                </a:tc>
                <a:tc>
                  <a:txBody>
                    <a:bodyPr/>
                    <a:lstStyle/>
                    <a:p>
                      <a:pPr algn="r" fontAlgn="b"/>
                      <a:r>
                        <a:rPr lang="en-US" sz="1600" b="1" u="none" strike="noStrike" dirty="0">
                          <a:solidFill>
                            <a:srgbClr val="FF0000"/>
                          </a:solidFill>
                          <a:effectLst/>
                          <a:latin typeface="+mn-lt"/>
                        </a:rPr>
                        <a:t> </a:t>
                      </a:r>
                      <a:r>
                        <a:rPr lang="en-US" sz="1600" b="1" u="none" strike="noStrike" dirty="0">
                          <a:solidFill>
                            <a:schemeClr val="tx1"/>
                          </a:solidFill>
                          <a:effectLst/>
                          <a:latin typeface="+mn-lt"/>
                        </a:rPr>
                        <a:t>$4,799.68**</a:t>
                      </a:r>
                      <a:r>
                        <a:rPr lang="en-US" sz="1600" b="1" u="none" strike="noStrike" dirty="0">
                          <a:effectLst/>
                          <a:latin typeface="+mn-lt"/>
                        </a:rPr>
                        <a:t> </a:t>
                      </a:r>
                      <a:endParaRPr lang="en-US" sz="1600" b="1" i="0" u="none" strike="noStrike" dirty="0">
                        <a:solidFill>
                          <a:srgbClr val="000000"/>
                        </a:solidFill>
                        <a:effectLst/>
                        <a:latin typeface="+mn-lt"/>
                      </a:endParaRPr>
                    </a:p>
                  </a:txBody>
                  <a:tcPr marL="9525" marR="9525" marT="9525" anchor="b"/>
                </a:tc>
                <a:extLst>
                  <a:ext uri="{0D108BD9-81ED-4DB2-BD59-A6C34878D82A}">
                    <a16:rowId xmlns:a16="http://schemas.microsoft.com/office/drawing/2014/main" val="2333454603"/>
                  </a:ext>
                </a:extLst>
              </a:tr>
              <a:tr h="260115">
                <a:tc>
                  <a:txBody>
                    <a:bodyPr/>
                    <a:lstStyle/>
                    <a:p>
                      <a:pPr algn="l" fontAlgn="b"/>
                      <a:endParaRPr lang="en-US" sz="1600" b="1" i="0" u="none" strike="noStrike" dirty="0">
                        <a:solidFill>
                          <a:srgbClr val="000000"/>
                        </a:solidFill>
                        <a:effectLst/>
                        <a:latin typeface="+mn-lt"/>
                      </a:endParaRPr>
                    </a:p>
                  </a:txBody>
                  <a:tcPr marL="9525" marR="9525" marT="9525" anchor="b"/>
                </a:tc>
                <a:tc>
                  <a:txBody>
                    <a:bodyPr/>
                    <a:lstStyle/>
                    <a:p>
                      <a:pPr algn="l" fontAlgn="b"/>
                      <a:endParaRPr lang="en-US" sz="1600" b="1" i="0" u="none" strike="noStrike" dirty="0">
                        <a:solidFill>
                          <a:srgbClr val="000000"/>
                        </a:solidFill>
                        <a:effectLst/>
                        <a:latin typeface="+mn-lt"/>
                      </a:endParaRPr>
                    </a:p>
                  </a:txBody>
                  <a:tcPr marL="9525" marR="9525" marT="9525" anchor="b"/>
                </a:tc>
                <a:tc>
                  <a:txBody>
                    <a:bodyPr/>
                    <a:lstStyle/>
                    <a:p>
                      <a:pPr algn="l" fontAlgn="b"/>
                      <a:endParaRPr lang="en-US" sz="1600" b="1" i="0" u="none" strike="noStrike" dirty="0">
                        <a:solidFill>
                          <a:srgbClr val="000000"/>
                        </a:solidFill>
                        <a:effectLst/>
                        <a:latin typeface="+mn-lt"/>
                      </a:endParaRPr>
                    </a:p>
                  </a:txBody>
                  <a:tcPr marL="9525" marR="9525" marT="9525" anchor="b"/>
                </a:tc>
                <a:tc>
                  <a:txBody>
                    <a:bodyPr/>
                    <a:lstStyle/>
                    <a:p>
                      <a:pPr algn="l" fontAlgn="b"/>
                      <a:endParaRPr lang="en-US" sz="1600" b="1" i="0" u="none" strike="noStrike" dirty="0">
                        <a:solidFill>
                          <a:srgbClr val="000000"/>
                        </a:solidFill>
                        <a:effectLst/>
                        <a:latin typeface="+mn-lt"/>
                      </a:endParaRPr>
                    </a:p>
                  </a:txBody>
                  <a:tcPr marL="9525" marR="9525" marT="9525" anchor="b"/>
                </a:tc>
                <a:extLst>
                  <a:ext uri="{0D108BD9-81ED-4DB2-BD59-A6C34878D82A}">
                    <a16:rowId xmlns:a16="http://schemas.microsoft.com/office/drawing/2014/main" val="2168664633"/>
                  </a:ext>
                </a:extLst>
              </a:tr>
              <a:tr h="236911">
                <a:tc gridSpan="4">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 Reserve funds were used specifically to purchase the Crossroads of Conflict books which is a Commission publication</a:t>
                      </a:r>
                    </a:p>
                    <a:p>
                      <a:pPr algn="l" fontAlgn="b"/>
                      <a:endParaRPr lang="en-US" sz="1200" b="0" i="0" u="none" strike="noStrike" dirty="0">
                        <a:solidFill>
                          <a:srgbClr val="000000"/>
                        </a:solidFill>
                        <a:effectLst/>
                        <a:latin typeface="+mn-lt"/>
                      </a:endParaRPr>
                    </a:p>
                  </a:txBody>
                  <a:tcPr marL="9525" marR="9525" marT="9525" anchor="b"/>
                </a:tc>
                <a:tc hMerge="1">
                  <a:txBody>
                    <a:bodyPr/>
                    <a:lstStyle/>
                    <a:p>
                      <a:pPr algn="r" fontAlgn="b"/>
                      <a:endParaRPr lang="en-US" sz="1600" b="1" i="0" u="none" strike="noStrike" dirty="0">
                        <a:solidFill>
                          <a:srgbClr val="000000"/>
                        </a:solidFill>
                        <a:effectLst/>
                        <a:latin typeface="+mn-lt"/>
                      </a:endParaRPr>
                    </a:p>
                  </a:txBody>
                  <a:tcPr marL="9525" marR="9525" marT="9525" anchor="b"/>
                </a:tc>
                <a:tc hMerge="1">
                  <a:txBody>
                    <a:bodyPr/>
                    <a:lstStyle/>
                    <a:p>
                      <a:pPr algn="r" fontAlgn="b"/>
                      <a:endParaRPr lang="en-US" sz="1600" b="1" i="0" u="none" strike="noStrike" dirty="0">
                        <a:solidFill>
                          <a:srgbClr val="000000"/>
                        </a:solidFill>
                        <a:effectLst/>
                        <a:latin typeface="+mn-lt"/>
                      </a:endParaRPr>
                    </a:p>
                  </a:txBody>
                  <a:tcPr marL="9525" marR="9525" marT="9525" anchor="b"/>
                </a:tc>
                <a:tc hMerge="1">
                  <a:txBody>
                    <a:bodyPr/>
                    <a:lstStyle/>
                    <a:p>
                      <a:pPr algn="l" fontAlgn="b"/>
                      <a:endParaRPr lang="en-US" sz="1600" b="0" i="0" u="none" strike="noStrike" dirty="0">
                        <a:solidFill>
                          <a:srgbClr val="000000"/>
                        </a:solidFill>
                        <a:effectLst/>
                        <a:latin typeface="+mn-lt"/>
                      </a:endParaRPr>
                    </a:p>
                  </a:txBody>
                  <a:tcPr marL="9525" marR="9525" marT="9525" anchor="b"/>
                </a:tc>
                <a:extLst>
                  <a:ext uri="{0D108BD9-81ED-4DB2-BD59-A6C34878D82A}">
                    <a16:rowId xmlns:a16="http://schemas.microsoft.com/office/drawing/2014/main" val="2241537622"/>
                  </a:ext>
                </a:extLst>
              </a:tr>
            </a:tbl>
          </a:graphicData>
        </a:graphic>
      </p:graphicFrame>
    </p:spTree>
    <p:extLst>
      <p:ext uri="{BB962C8B-B14F-4D97-AF65-F5344CB8AC3E}">
        <p14:creationId xmlns:p14="http://schemas.microsoft.com/office/powerpoint/2010/main" val="299209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3030214-227F-42DB-9282-BBA6AF8D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33889" y="1059872"/>
            <a:ext cx="3012216" cy="4851349"/>
          </a:xfrm>
        </p:spPr>
        <p:txBody>
          <a:bodyPr>
            <a:normAutofit/>
          </a:bodyPr>
          <a:lstStyle/>
          <a:p>
            <a:r>
              <a:rPr lang="en-US"/>
              <a:t>What’s ahead for 2019-2020</a:t>
            </a:r>
          </a:p>
        </p:txBody>
      </p:sp>
      <p:sp>
        <p:nvSpPr>
          <p:cNvPr id="33" name="Freeform 11">
            <a:extLst>
              <a:ext uri="{FF2B5EF4-FFF2-40B4-BE49-F238E27FC236}">
                <a16:creationId xmlns:a16="http://schemas.microsoft.com/office/drawing/2014/main" id="{0D7A9289-BAD1-4A78-979F-A655C886D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1149203"/>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3" name="Content Placeholder 2"/>
          <p:cNvSpPr>
            <a:spLocks noGrp="1"/>
          </p:cNvSpPr>
          <p:nvPr>
            <p:ph idx="1"/>
          </p:nvPr>
        </p:nvSpPr>
        <p:spPr>
          <a:xfrm>
            <a:off x="5280368" y="1059872"/>
            <a:ext cx="6224244" cy="4851350"/>
          </a:xfrm>
        </p:spPr>
        <p:txBody>
          <a:bodyPr>
            <a:normAutofit/>
          </a:bodyPr>
          <a:lstStyle/>
          <a:p>
            <a:r>
              <a:rPr lang="en-US" dirty="0"/>
              <a:t>Website update (</a:t>
            </a:r>
            <a:r>
              <a:rPr lang="en-US" dirty="0">
                <a:hlinkClick r:id="rId2"/>
              </a:rPr>
              <a:t>www.georgiacivilwar.org</a:t>
            </a:r>
            <a:r>
              <a:rPr lang="en-US" dirty="0"/>
              <a:t>) </a:t>
            </a:r>
          </a:p>
          <a:p>
            <a:r>
              <a:rPr lang="en-US" dirty="0"/>
              <a:t>Art &amp; Essay contests</a:t>
            </a:r>
          </a:p>
          <a:p>
            <a:r>
              <a:rPr lang="en-US" dirty="0"/>
              <a:t>Educational expos</a:t>
            </a:r>
          </a:p>
          <a:p>
            <a:r>
              <a:rPr lang="en-US" dirty="0"/>
              <a:t>Field trip funding assistance</a:t>
            </a:r>
          </a:p>
          <a:p>
            <a:r>
              <a:rPr lang="en-US" dirty="0"/>
              <a:t>Appointment of additional Commissioners</a:t>
            </a:r>
          </a:p>
          <a:p>
            <a:r>
              <a:rPr lang="en-US" dirty="0"/>
              <a:t>Relationship-building &amp; research support</a:t>
            </a:r>
          </a:p>
        </p:txBody>
      </p:sp>
    </p:spTree>
    <p:extLst>
      <p:ext uri="{BB962C8B-B14F-4D97-AF65-F5344CB8AC3E}">
        <p14:creationId xmlns:p14="http://schemas.microsoft.com/office/powerpoint/2010/main" val="252043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D306B45-25EE-434D-ABA9-A27B7932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46019" y="942108"/>
            <a:ext cx="3256550" cy="4969113"/>
          </a:xfrm>
        </p:spPr>
        <p:txBody>
          <a:bodyPr anchor="ctr">
            <a:normAutofit/>
          </a:bodyPr>
          <a:lstStyle/>
          <a:p>
            <a:r>
              <a:rPr lang="en-US">
                <a:solidFill>
                  <a:schemeClr val="tx2">
                    <a:lumMod val="75000"/>
                  </a:schemeClr>
                </a:solidFill>
              </a:rPr>
              <a:t>Structure</a:t>
            </a:r>
          </a:p>
        </p:txBody>
      </p:sp>
      <p:sp>
        <p:nvSpPr>
          <p:cNvPr id="17" name="Rectangle 16">
            <a:extLst>
              <a:ext uri="{FF2B5EF4-FFF2-40B4-BE49-F238E27FC236}">
                <a16:creationId xmlns:a16="http://schemas.microsoft.com/office/drawing/2014/main" id="{0A42F85E-4939-431E-8B4A-EC07C8E0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a:extLst>
              <a:ext uri="{FF2B5EF4-FFF2-40B4-BE49-F238E27FC236}">
                <a16:creationId xmlns:a16="http://schemas.microsoft.com/office/drawing/2014/main" id="{27EBB3F9-D6F7-4F6A-8843-9FEBA15E4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5D2B17EF-74EB-4C33-B2E2-8E727B2E7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22" name="Freeform 11">
              <a:extLst>
                <a:ext uri="{FF2B5EF4-FFF2-40B4-BE49-F238E27FC236}">
                  <a16:creationId xmlns:a16="http://schemas.microsoft.com/office/drawing/2014/main" id="{0A5F1F8A-3206-4B86-883F-65E98BB6E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3" name="Freeform 12">
              <a:extLst>
                <a:ext uri="{FF2B5EF4-FFF2-40B4-BE49-F238E27FC236}">
                  <a16:creationId xmlns:a16="http://schemas.microsoft.com/office/drawing/2014/main" id="{6935F8C7-CC88-4243-9786-F3CDBF04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4" name="Freeform 13">
              <a:extLst>
                <a:ext uri="{FF2B5EF4-FFF2-40B4-BE49-F238E27FC236}">
                  <a16:creationId xmlns:a16="http://schemas.microsoft.com/office/drawing/2014/main" id="{9AF7BAD9-71B3-40D8-A089-EFF7FE67B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5" name="Freeform 14">
              <a:extLst>
                <a:ext uri="{FF2B5EF4-FFF2-40B4-BE49-F238E27FC236}">
                  <a16:creationId xmlns:a16="http://schemas.microsoft.com/office/drawing/2014/main" id="{6467094F-AEF0-4D3B-BB76-8B3C1F08B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6" name="Freeform 15">
              <a:extLst>
                <a:ext uri="{FF2B5EF4-FFF2-40B4-BE49-F238E27FC236}">
                  <a16:creationId xmlns:a16="http://schemas.microsoft.com/office/drawing/2014/main" id="{36F56AF9-DEF1-44E7-BF42-6AAC1AA9D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7" name="Freeform 16">
              <a:extLst>
                <a:ext uri="{FF2B5EF4-FFF2-40B4-BE49-F238E27FC236}">
                  <a16:creationId xmlns:a16="http://schemas.microsoft.com/office/drawing/2014/main" id="{A43EBE71-20BA-4A40-A513-516678089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8" name="Freeform 17">
              <a:extLst>
                <a:ext uri="{FF2B5EF4-FFF2-40B4-BE49-F238E27FC236}">
                  <a16:creationId xmlns:a16="http://schemas.microsoft.com/office/drawing/2014/main" id="{1DB39648-7B38-4D0B-93C5-048EC4A45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9" name="Freeform 18">
              <a:extLst>
                <a:ext uri="{FF2B5EF4-FFF2-40B4-BE49-F238E27FC236}">
                  <a16:creationId xmlns:a16="http://schemas.microsoft.com/office/drawing/2014/main" id="{8DD2661F-DE5F-45EA-B30B-7C6589638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0" name="Freeform 19">
              <a:extLst>
                <a:ext uri="{FF2B5EF4-FFF2-40B4-BE49-F238E27FC236}">
                  <a16:creationId xmlns:a16="http://schemas.microsoft.com/office/drawing/2014/main" id="{ABF0A0E5-E68E-4183-A913-228692FD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1" name="Freeform 20">
              <a:extLst>
                <a:ext uri="{FF2B5EF4-FFF2-40B4-BE49-F238E27FC236}">
                  <a16:creationId xmlns:a16="http://schemas.microsoft.com/office/drawing/2014/main" id="{615D8F55-8ACD-4EFE-A832-06E785479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2" name="Freeform 21">
              <a:extLst>
                <a:ext uri="{FF2B5EF4-FFF2-40B4-BE49-F238E27FC236}">
                  <a16:creationId xmlns:a16="http://schemas.microsoft.com/office/drawing/2014/main" id="{0FDF4201-8CEC-474B-A6B1-88039B704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3" name="Freeform 22">
              <a:extLst>
                <a:ext uri="{FF2B5EF4-FFF2-40B4-BE49-F238E27FC236}">
                  <a16:creationId xmlns:a16="http://schemas.microsoft.com/office/drawing/2014/main" id="{0F60AEA4-B25F-417E-93FC-59686DFBE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Content Placeholder 2"/>
          <p:cNvSpPr>
            <a:spLocks noGrp="1"/>
          </p:cNvSpPr>
          <p:nvPr>
            <p:ph idx="1"/>
          </p:nvPr>
        </p:nvSpPr>
        <p:spPr>
          <a:xfrm>
            <a:off x="5049062" y="942108"/>
            <a:ext cx="6455549" cy="4969114"/>
          </a:xfrm>
        </p:spPr>
        <p:txBody>
          <a:bodyPr anchor="ctr">
            <a:normAutofit/>
          </a:bodyPr>
          <a:lstStyle/>
          <a:p>
            <a:r>
              <a:rPr lang="en-US">
                <a:solidFill>
                  <a:schemeClr val="tx2">
                    <a:lumMod val="75000"/>
                  </a:schemeClr>
                </a:solidFill>
              </a:rPr>
              <a:t>15 Commissioners</a:t>
            </a:r>
          </a:p>
          <a:p>
            <a:pPr lvl="1"/>
            <a:r>
              <a:rPr lang="en-US">
                <a:solidFill>
                  <a:schemeClr val="tx2">
                    <a:lumMod val="75000"/>
                  </a:schemeClr>
                </a:solidFill>
              </a:rPr>
              <a:t>9 members (6 vacancies) from across Georgia</a:t>
            </a:r>
          </a:p>
          <a:p>
            <a:r>
              <a:rPr lang="en-US">
                <a:solidFill>
                  <a:schemeClr val="tx2">
                    <a:lumMod val="75000"/>
                  </a:schemeClr>
                </a:solidFill>
              </a:rPr>
              <a:t>Appointed by: </a:t>
            </a:r>
          </a:p>
          <a:p>
            <a:pPr lvl="1"/>
            <a:r>
              <a:rPr lang="en-US">
                <a:solidFill>
                  <a:schemeClr val="tx2">
                    <a:lumMod val="75000"/>
                  </a:schemeClr>
                </a:solidFill>
              </a:rPr>
              <a:t>Governor</a:t>
            </a:r>
          </a:p>
          <a:p>
            <a:pPr lvl="1"/>
            <a:r>
              <a:rPr lang="en-US">
                <a:solidFill>
                  <a:schemeClr val="tx2">
                    <a:lumMod val="75000"/>
                  </a:schemeClr>
                </a:solidFill>
              </a:rPr>
              <a:t>Lt. Governor </a:t>
            </a:r>
          </a:p>
          <a:p>
            <a:pPr lvl="1"/>
            <a:r>
              <a:rPr lang="en-US">
                <a:solidFill>
                  <a:schemeClr val="tx2">
                    <a:lumMod val="75000"/>
                  </a:schemeClr>
                </a:solidFill>
              </a:rPr>
              <a:t>Speaker of the House</a:t>
            </a:r>
          </a:p>
          <a:p>
            <a:r>
              <a:rPr lang="en-US">
                <a:solidFill>
                  <a:schemeClr val="tx2">
                    <a:lumMod val="75000"/>
                  </a:schemeClr>
                </a:solidFill>
              </a:rPr>
              <a:t>Chief of Staff</a:t>
            </a:r>
          </a:p>
          <a:p>
            <a:r>
              <a:rPr lang="en-US">
                <a:solidFill>
                  <a:schemeClr val="tx2">
                    <a:lumMod val="75000"/>
                  </a:schemeClr>
                </a:solidFill>
              </a:rPr>
              <a:t>Quarterly meetings</a:t>
            </a:r>
          </a:p>
          <a:p>
            <a:r>
              <a:rPr lang="en-US">
                <a:solidFill>
                  <a:schemeClr val="tx2">
                    <a:lumMod val="75000"/>
                  </a:schemeClr>
                </a:solidFill>
              </a:rPr>
              <a:t>$25,000 annual budget appropriated from the Georgia General Assembly</a:t>
            </a:r>
          </a:p>
        </p:txBody>
      </p:sp>
    </p:spTree>
    <p:extLst>
      <p:ext uri="{BB962C8B-B14F-4D97-AF65-F5344CB8AC3E}">
        <p14:creationId xmlns:p14="http://schemas.microsoft.com/office/powerpoint/2010/main" val="117753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D306B45-25EE-434D-ABA9-A27B7932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46019" y="942108"/>
            <a:ext cx="3256550" cy="4969113"/>
          </a:xfrm>
        </p:spPr>
        <p:txBody>
          <a:bodyPr anchor="ctr">
            <a:normAutofit/>
          </a:bodyPr>
          <a:lstStyle/>
          <a:p>
            <a:r>
              <a:rPr lang="en-US" sz="3300">
                <a:solidFill>
                  <a:schemeClr val="tx2">
                    <a:lumMod val="75000"/>
                  </a:schemeClr>
                </a:solidFill>
              </a:rPr>
              <a:t>Commissioners</a:t>
            </a:r>
          </a:p>
        </p:txBody>
      </p:sp>
      <p:sp>
        <p:nvSpPr>
          <p:cNvPr id="10" name="Rectangle 9">
            <a:extLst>
              <a:ext uri="{FF2B5EF4-FFF2-40B4-BE49-F238E27FC236}">
                <a16:creationId xmlns:a16="http://schemas.microsoft.com/office/drawing/2014/main" id="{0A42F85E-4939-431E-8B4A-EC07C8E0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27EBB3F9-D6F7-4F6A-8843-9FEBA15E4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D2B17EF-74EB-4C33-B2E2-8E727B2E7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15" name="Freeform 11">
              <a:extLst>
                <a:ext uri="{FF2B5EF4-FFF2-40B4-BE49-F238E27FC236}">
                  <a16:creationId xmlns:a16="http://schemas.microsoft.com/office/drawing/2014/main" id="{0A5F1F8A-3206-4B86-883F-65E98BB6E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a:extLst>
                <a:ext uri="{FF2B5EF4-FFF2-40B4-BE49-F238E27FC236}">
                  <a16:creationId xmlns:a16="http://schemas.microsoft.com/office/drawing/2014/main" id="{6935F8C7-CC88-4243-9786-F3CDBF04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a:extLst>
                <a:ext uri="{FF2B5EF4-FFF2-40B4-BE49-F238E27FC236}">
                  <a16:creationId xmlns:a16="http://schemas.microsoft.com/office/drawing/2014/main" id="{9AF7BAD9-71B3-40D8-A089-EFF7FE67B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a:extLst>
                <a:ext uri="{FF2B5EF4-FFF2-40B4-BE49-F238E27FC236}">
                  <a16:creationId xmlns:a16="http://schemas.microsoft.com/office/drawing/2014/main" id="{6467094F-AEF0-4D3B-BB76-8B3C1F08B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a:extLst>
                <a:ext uri="{FF2B5EF4-FFF2-40B4-BE49-F238E27FC236}">
                  <a16:creationId xmlns:a16="http://schemas.microsoft.com/office/drawing/2014/main" id="{36F56AF9-DEF1-44E7-BF42-6AAC1AA9D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a:extLst>
                <a:ext uri="{FF2B5EF4-FFF2-40B4-BE49-F238E27FC236}">
                  <a16:creationId xmlns:a16="http://schemas.microsoft.com/office/drawing/2014/main" id="{A43EBE71-20BA-4A40-A513-516678089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a:extLst>
                <a:ext uri="{FF2B5EF4-FFF2-40B4-BE49-F238E27FC236}">
                  <a16:creationId xmlns:a16="http://schemas.microsoft.com/office/drawing/2014/main" id="{1DB39648-7B38-4D0B-93C5-048EC4A45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a:extLst>
                <a:ext uri="{FF2B5EF4-FFF2-40B4-BE49-F238E27FC236}">
                  <a16:creationId xmlns:a16="http://schemas.microsoft.com/office/drawing/2014/main" id="{8DD2661F-DE5F-45EA-B30B-7C6589638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a:extLst>
                <a:ext uri="{FF2B5EF4-FFF2-40B4-BE49-F238E27FC236}">
                  <a16:creationId xmlns:a16="http://schemas.microsoft.com/office/drawing/2014/main" id="{ABF0A0E5-E68E-4183-A913-228692FD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a:extLst>
                <a:ext uri="{FF2B5EF4-FFF2-40B4-BE49-F238E27FC236}">
                  <a16:creationId xmlns:a16="http://schemas.microsoft.com/office/drawing/2014/main" id="{615D8F55-8ACD-4EFE-A832-06E785479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a:extLst>
                <a:ext uri="{FF2B5EF4-FFF2-40B4-BE49-F238E27FC236}">
                  <a16:creationId xmlns:a16="http://schemas.microsoft.com/office/drawing/2014/main" id="{0FDF4201-8CEC-474B-A6B1-88039B704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a:extLst>
                <a:ext uri="{FF2B5EF4-FFF2-40B4-BE49-F238E27FC236}">
                  <a16:creationId xmlns:a16="http://schemas.microsoft.com/office/drawing/2014/main" id="{0F60AEA4-B25F-417E-93FC-59686DFBE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Content Placeholder 2"/>
          <p:cNvSpPr>
            <a:spLocks noGrp="1"/>
          </p:cNvSpPr>
          <p:nvPr>
            <p:ph idx="1"/>
          </p:nvPr>
        </p:nvSpPr>
        <p:spPr>
          <a:xfrm>
            <a:off x="5049062" y="942108"/>
            <a:ext cx="6455549" cy="4969114"/>
          </a:xfrm>
        </p:spPr>
        <p:txBody>
          <a:bodyPr anchor="ctr">
            <a:normAutofit/>
          </a:bodyPr>
          <a:lstStyle/>
          <a:p>
            <a:r>
              <a:rPr lang="en-US">
                <a:solidFill>
                  <a:schemeClr val="tx2">
                    <a:lumMod val="75000"/>
                  </a:schemeClr>
                </a:solidFill>
              </a:rPr>
              <a:t>Kelly Barrow, Vice Chair</a:t>
            </a:r>
          </a:p>
          <a:p>
            <a:r>
              <a:rPr lang="en-US">
                <a:solidFill>
                  <a:schemeClr val="tx2">
                    <a:lumMod val="75000"/>
                  </a:schemeClr>
                </a:solidFill>
              </a:rPr>
              <a:t>Curt Collier</a:t>
            </a:r>
          </a:p>
          <a:p>
            <a:r>
              <a:rPr lang="en-US">
                <a:solidFill>
                  <a:schemeClr val="tx2">
                    <a:lumMod val="75000"/>
                  </a:schemeClr>
                </a:solidFill>
              </a:rPr>
              <a:t>John Culpepper, Chair</a:t>
            </a:r>
          </a:p>
          <a:p>
            <a:r>
              <a:rPr lang="en-US">
                <a:solidFill>
                  <a:schemeClr val="tx2">
                    <a:lumMod val="75000"/>
                  </a:schemeClr>
                </a:solidFill>
              </a:rPr>
              <a:t>Inger Eberhart, Treasurer</a:t>
            </a:r>
          </a:p>
          <a:p>
            <a:r>
              <a:rPr lang="en-US">
                <a:solidFill>
                  <a:schemeClr val="tx2">
                    <a:lumMod val="75000"/>
                  </a:schemeClr>
                </a:solidFill>
              </a:rPr>
              <a:t>Ken Griffiths</a:t>
            </a:r>
          </a:p>
          <a:p>
            <a:r>
              <a:rPr lang="en-US">
                <a:solidFill>
                  <a:schemeClr val="tx2">
                    <a:lumMod val="75000"/>
                  </a:schemeClr>
                </a:solidFill>
              </a:rPr>
              <a:t>Karen Ledford</a:t>
            </a:r>
          </a:p>
          <a:p>
            <a:r>
              <a:rPr lang="en-US">
                <a:solidFill>
                  <a:schemeClr val="tx2">
                    <a:lumMod val="75000"/>
                  </a:schemeClr>
                </a:solidFill>
              </a:rPr>
              <a:t>Hank Segars</a:t>
            </a:r>
          </a:p>
          <a:p>
            <a:r>
              <a:rPr lang="en-US">
                <a:solidFill>
                  <a:schemeClr val="tx2">
                    <a:lumMod val="75000"/>
                  </a:schemeClr>
                </a:solidFill>
              </a:rPr>
              <a:t>Brian Wills, Ph.D.</a:t>
            </a:r>
          </a:p>
          <a:p>
            <a:r>
              <a:rPr lang="en-US">
                <a:solidFill>
                  <a:schemeClr val="tx2">
                    <a:lumMod val="75000"/>
                  </a:schemeClr>
                </a:solidFill>
              </a:rPr>
              <a:t>James Yancey, Secretary</a:t>
            </a:r>
          </a:p>
          <a:p>
            <a:r>
              <a:rPr lang="en-US">
                <a:solidFill>
                  <a:schemeClr val="tx2">
                    <a:lumMod val="75000"/>
                  </a:schemeClr>
                </a:solidFill>
              </a:rPr>
              <a:t>Chief of Staff: Cassie Barrow</a:t>
            </a:r>
          </a:p>
        </p:txBody>
      </p:sp>
    </p:spTree>
    <p:extLst>
      <p:ext uri="{BB962C8B-B14F-4D97-AF65-F5344CB8AC3E}">
        <p14:creationId xmlns:p14="http://schemas.microsoft.com/office/powerpoint/2010/main" val="127233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22589B50-D615-4630-B6F7-29E99FF2C4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87A83DF-4E7A-4A81-867E-10E29C4BD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Title 2"/>
          <p:cNvSpPr>
            <a:spLocks noGrp="1"/>
          </p:cNvSpPr>
          <p:nvPr>
            <p:ph type="ctrTitle"/>
          </p:nvPr>
        </p:nvSpPr>
        <p:spPr>
          <a:xfrm>
            <a:off x="540279" y="967417"/>
            <a:ext cx="5280460" cy="3943250"/>
          </a:xfrm>
        </p:spPr>
        <p:txBody>
          <a:bodyPr>
            <a:normAutofit/>
          </a:bodyPr>
          <a:lstStyle/>
          <a:p>
            <a:r>
              <a:rPr lang="en-US" sz="4000">
                <a:solidFill>
                  <a:srgbClr val="FEFFFF"/>
                </a:solidFill>
              </a:rPr>
              <a:t>Annual Report</a:t>
            </a:r>
          </a:p>
        </p:txBody>
      </p:sp>
      <p:sp>
        <p:nvSpPr>
          <p:cNvPr id="52" name="Freeform 27">
            <a:extLst>
              <a:ext uri="{FF2B5EF4-FFF2-40B4-BE49-F238E27FC236}">
                <a16:creationId xmlns:a16="http://schemas.microsoft.com/office/drawing/2014/main" id="{435515D7-4CE9-4558-BA93-E245EFB64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Subtitle 1"/>
          <p:cNvSpPr>
            <a:spLocks noGrp="1"/>
          </p:cNvSpPr>
          <p:nvPr>
            <p:ph type="subTitle" idx="1"/>
          </p:nvPr>
        </p:nvSpPr>
        <p:spPr>
          <a:xfrm>
            <a:off x="540279" y="5189400"/>
            <a:ext cx="5280460" cy="544260"/>
          </a:xfrm>
        </p:spPr>
        <p:txBody>
          <a:bodyPr anchor="ctr">
            <a:normAutofit/>
          </a:bodyPr>
          <a:lstStyle/>
          <a:p>
            <a:r>
              <a:rPr lang="en-US" sz="1600" dirty="0">
                <a:solidFill>
                  <a:srgbClr val="FEFFFF"/>
                </a:solidFill>
              </a:rPr>
              <a:t>GEORGIA CIVIL WAR COMMISSION</a:t>
            </a:r>
          </a:p>
        </p:txBody>
      </p:sp>
      <p:pic>
        <p:nvPicPr>
          <p:cNvPr id="4" name="Picture 3"/>
          <p:cNvPicPr>
            <a:picLocks noChangeAspect="1"/>
          </p:cNvPicPr>
          <p:nvPr/>
        </p:nvPicPr>
        <p:blipFill rotWithShape="1">
          <a:blip r:embed="rId3"/>
          <a:srcRect l="11989" r="9862" b="4"/>
          <a:stretch/>
        </p:blipFill>
        <p:spPr>
          <a:xfrm>
            <a:off x="7031332" y="1240919"/>
            <a:ext cx="4770515" cy="4898570"/>
          </a:xfrm>
          <a:prstGeom prst="rect">
            <a:avLst/>
          </a:prstGeom>
        </p:spPr>
      </p:pic>
    </p:spTree>
    <p:extLst>
      <p:ext uri="{BB962C8B-B14F-4D97-AF65-F5344CB8AC3E}">
        <p14:creationId xmlns:p14="http://schemas.microsoft.com/office/powerpoint/2010/main" val="345374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3030214-227F-42DB-9282-BBA6AF8D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98035" y="1809750"/>
            <a:ext cx="3348070" cy="4101471"/>
          </a:xfrm>
        </p:spPr>
        <p:txBody>
          <a:bodyPr>
            <a:normAutofit/>
          </a:bodyPr>
          <a:lstStyle/>
          <a:p>
            <a:r>
              <a:rPr lang="en-US" dirty="0"/>
              <a:t>Letter from the Chairman</a:t>
            </a:r>
          </a:p>
        </p:txBody>
      </p:sp>
      <p:sp>
        <p:nvSpPr>
          <p:cNvPr id="33" name="Freeform 11">
            <a:extLst>
              <a:ext uri="{FF2B5EF4-FFF2-40B4-BE49-F238E27FC236}">
                <a16:creationId xmlns:a16="http://schemas.microsoft.com/office/drawing/2014/main" id="{0D7A9289-BAD1-4A78-979F-A655C886D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1149203"/>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3" name="Content Placeholder 2"/>
          <p:cNvSpPr>
            <a:spLocks noGrp="1"/>
          </p:cNvSpPr>
          <p:nvPr>
            <p:ph idx="1"/>
          </p:nvPr>
        </p:nvSpPr>
        <p:spPr>
          <a:xfrm>
            <a:off x="5280368" y="1663268"/>
            <a:ext cx="6224244" cy="4247953"/>
          </a:xfrm>
        </p:spPr>
        <p:txBody>
          <a:bodyPr>
            <a:normAutofit lnSpcReduction="10000"/>
          </a:bodyPr>
          <a:lstStyle/>
          <a:p>
            <a:pPr marL="0" indent="0" algn="just">
              <a:lnSpc>
                <a:spcPct val="90000"/>
              </a:lnSpc>
              <a:buNone/>
            </a:pPr>
            <a:r>
              <a:rPr lang="en-US" sz="1100" dirty="0"/>
              <a:t>The Commission continued the expansion of our educational outreach efforts through attendance at expos where we spoke with attendees about the Commission, our heritage preservation efforts, and how we partner with parents, educators, and the larger community.</a:t>
            </a:r>
          </a:p>
          <a:p>
            <a:pPr marL="0" indent="0" algn="just">
              <a:lnSpc>
                <a:spcPct val="90000"/>
              </a:lnSpc>
              <a:buNone/>
            </a:pPr>
            <a:r>
              <a:rPr lang="en-US" sz="1100" dirty="0"/>
              <a:t>We will continue to work with the Governor, Lieutenant Governor, and Speaker of the House to fill the vacancies on the Commission.  We anticipate a fully-staffed Commission as the Georgia General Assembly and State leadership identifies future Commissioners.</a:t>
            </a:r>
          </a:p>
          <a:p>
            <a:pPr marL="0" indent="0" algn="just">
              <a:lnSpc>
                <a:spcPct val="90000"/>
              </a:lnSpc>
              <a:buNone/>
            </a:pPr>
            <a:r>
              <a:rPr lang="en-US" sz="1100" dirty="0"/>
              <a:t>Our voice and impact is not impeded by our numbers.  We have maintained a presence at the Capitol during the legislative sessions and locally at municipal and county meetings. </a:t>
            </a:r>
          </a:p>
          <a:p>
            <a:pPr marL="0" indent="0" algn="just">
              <a:lnSpc>
                <a:spcPct val="90000"/>
              </a:lnSpc>
              <a:buNone/>
            </a:pPr>
            <a:r>
              <a:rPr lang="en-US" sz="1100" dirty="0"/>
              <a:t>The Georgia Civil War Commission has strengthened and built relationships with affiliate heritage preservation organizations, groups, and researchers.</a:t>
            </a:r>
          </a:p>
          <a:p>
            <a:pPr marL="0" indent="0" algn="just">
              <a:lnSpc>
                <a:spcPct val="90000"/>
              </a:lnSpc>
              <a:buNone/>
            </a:pPr>
            <a:r>
              <a:rPr lang="en-US" sz="1100" dirty="0"/>
              <a:t>We are grateful for the resources provided by the Georgia taxpayers and are excited about the progress we have made toward our mission as outlined by the Georgia General Assembly.  </a:t>
            </a:r>
          </a:p>
          <a:p>
            <a:pPr marL="0" indent="0" algn="just">
              <a:lnSpc>
                <a:spcPct val="90000"/>
              </a:lnSpc>
              <a:buNone/>
            </a:pPr>
            <a:r>
              <a:rPr lang="en-US" sz="1100" dirty="0"/>
              <a:t>We invite you to explore our progress over the past year and to learn more about us, visit </a:t>
            </a:r>
            <a:r>
              <a:rPr lang="en-US" sz="1100" dirty="0">
                <a:hlinkClick r:id="rId2"/>
              </a:rPr>
              <a:t>www.georgiacivilwar.org</a:t>
            </a:r>
            <a:r>
              <a:rPr lang="en-US" sz="1100" dirty="0"/>
              <a:t>. </a:t>
            </a:r>
          </a:p>
          <a:p>
            <a:pPr marL="0" indent="0">
              <a:lnSpc>
                <a:spcPct val="90000"/>
              </a:lnSpc>
              <a:buNone/>
            </a:pPr>
            <a:endParaRPr lang="en-US" sz="1100" dirty="0"/>
          </a:p>
          <a:p>
            <a:pPr marL="0" indent="0">
              <a:lnSpc>
                <a:spcPct val="90000"/>
              </a:lnSpc>
              <a:buNone/>
            </a:pPr>
            <a:r>
              <a:rPr lang="en-US" sz="1100" dirty="0"/>
              <a:t>Sincerely,</a:t>
            </a:r>
          </a:p>
          <a:p>
            <a:pPr marL="0" indent="0">
              <a:lnSpc>
                <a:spcPct val="90000"/>
              </a:lnSpc>
              <a:buNone/>
            </a:pPr>
            <a:r>
              <a:rPr lang="en-US" sz="1100" dirty="0"/>
              <a:t>John Culpepper, Chairman</a:t>
            </a:r>
          </a:p>
          <a:p>
            <a:pPr marL="0" indent="0">
              <a:lnSpc>
                <a:spcPct val="90000"/>
              </a:lnSpc>
              <a:buNone/>
            </a:pPr>
            <a:r>
              <a:rPr lang="en-US" sz="1100" dirty="0"/>
              <a:t>Kelly Barrow, Vice Chairman</a:t>
            </a:r>
          </a:p>
        </p:txBody>
      </p:sp>
    </p:spTree>
    <p:extLst>
      <p:ext uri="{BB962C8B-B14F-4D97-AF65-F5344CB8AC3E}">
        <p14:creationId xmlns:p14="http://schemas.microsoft.com/office/powerpoint/2010/main" val="427003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030214-227F-42DB-9282-BBA6AF8D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33889" y="1663269"/>
            <a:ext cx="3012216" cy="4247952"/>
          </a:xfrm>
        </p:spPr>
        <p:txBody>
          <a:bodyPr>
            <a:normAutofit/>
          </a:bodyPr>
          <a:lstStyle/>
          <a:p>
            <a:r>
              <a:rPr lang="en-US" dirty="0"/>
              <a:t>Highlights</a:t>
            </a:r>
          </a:p>
        </p:txBody>
      </p:sp>
      <p:sp>
        <p:nvSpPr>
          <p:cNvPr id="10" name="Freeform 11">
            <a:extLst>
              <a:ext uri="{FF2B5EF4-FFF2-40B4-BE49-F238E27FC236}">
                <a16:creationId xmlns:a16="http://schemas.microsoft.com/office/drawing/2014/main" id="{0D7A9289-BAD1-4A78-979F-A655C886D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1149203"/>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3" name="Content Placeholder 2"/>
          <p:cNvSpPr>
            <a:spLocks noGrp="1"/>
          </p:cNvSpPr>
          <p:nvPr>
            <p:ph idx="1"/>
          </p:nvPr>
        </p:nvSpPr>
        <p:spPr>
          <a:xfrm>
            <a:off x="5280368" y="1663268"/>
            <a:ext cx="6224244" cy="4247953"/>
          </a:xfrm>
        </p:spPr>
        <p:txBody>
          <a:bodyPr>
            <a:normAutofit/>
          </a:bodyPr>
          <a:lstStyle/>
          <a:p>
            <a:r>
              <a:rPr lang="en-US" dirty="0"/>
              <a:t>Field Trip Fund monies available to educators</a:t>
            </a:r>
          </a:p>
          <a:p>
            <a:r>
              <a:rPr lang="en-US" dirty="0"/>
              <a:t>Annual art &amp; essay contests</a:t>
            </a:r>
          </a:p>
          <a:p>
            <a:r>
              <a:rPr lang="en-US" dirty="0"/>
              <a:t>Commissioner appointment &amp; vacancies  </a:t>
            </a:r>
          </a:p>
          <a:p>
            <a:r>
              <a:rPr lang="en-US" dirty="0"/>
              <a:t>Presence at the Capitol during the legislative session</a:t>
            </a:r>
          </a:p>
          <a:p>
            <a:r>
              <a:rPr lang="en-US" dirty="0"/>
              <a:t>Johnston River Line Park renaming in Cobb County</a:t>
            </a:r>
          </a:p>
          <a:p>
            <a:r>
              <a:rPr lang="en-US" dirty="0"/>
              <a:t>Battle of Atlanta</a:t>
            </a:r>
          </a:p>
        </p:txBody>
      </p:sp>
    </p:spTree>
    <p:extLst>
      <p:ext uri="{BB962C8B-B14F-4D97-AF65-F5344CB8AC3E}">
        <p14:creationId xmlns:p14="http://schemas.microsoft.com/office/powerpoint/2010/main" val="230523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5D1F2FD8-11FD-4495-9EFA-1D11D791D8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2" name="Freeform 11">
              <a:extLst>
                <a:ext uri="{FF2B5EF4-FFF2-40B4-BE49-F238E27FC236}">
                  <a16:creationId xmlns:a16="http://schemas.microsoft.com/office/drawing/2014/main" id="{F07E62E0-C435-4556-B265-2AC622C08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93" name="Freeform 12">
              <a:extLst>
                <a:ext uri="{FF2B5EF4-FFF2-40B4-BE49-F238E27FC236}">
                  <a16:creationId xmlns:a16="http://schemas.microsoft.com/office/drawing/2014/main" id="{A31AA73F-4D24-48A1-B14B-50392BB2C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94" name="Freeform 13">
              <a:extLst>
                <a:ext uri="{FF2B5EF4-FFF2-40B4-BE49-F238E27FC236}">
                  <a16:creationId xmlns:a16="http://schemas.microsoft.com/office/drawing/2014/main" id="{B1A912C9-FD8E-4C0D-A7B5-5240BF154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95" name="Freeform 14">
              <a:extLst>
                <a:ext uri="{FF2B5EF4-FFF2-40B4-BE49-F238E27FC236}">
                  <a16:creationId xmlns:a16="http://schemas.microsoft.com/office/drawing/2014/main" id="{0C687240-9008-4C95-9A83-BAE72BF3D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96" name="Freeform 15">
              <a:extLst>
                <a:ext uri="{FF2B5EF4-FFF2-40B4-BE49-F238E27FC236}">
                  <a16:creationId xmlns:a16="http://schemas.microsoft.com/office/drawing/2014/main" id="{7E87EBB2-C786-4064-9E78-21C52E76F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97" name="Freeform 16">
              <a:extLst>
                <a:ext uri="{FF2B5EF4-FFF2-40B4-BE49-F238E27FC236}">
                  <a16:creationId xmlns:a16="http://schemas.microsoft.com/office/drawing/2014/main" id="{6AEC0C10-BB8D-4A8E-8160-9B514B5F7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98" name="Freeform 17">
              <a:extLst>
                <a:ext uri="{FF2B5EF4-FFF2-40B4-BE49-F238E27FC236}">
                  <a16:creationId xmlns:a16="http://schemas.microsoft.com/office/drawing/2014/main" id="{3E2AE5E5-81C4-4817-85A9-6700C135C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99" name="Freeform 18">
              <a:extLst>
                <a:ext uri="{FF2B5EF4-FFF2-40B4-BE49-F238E27FC236}">
                  <a16:creationId xmlns:a16="http://schemas.microsoft.com/office/drawing/2014/main" id="{0E29C0C2-2A04-4AC1-9181-B811A06BE4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00" name="Freeform 19">
              <a:extLst>
                <a:ext uri="{FF2B5EF4-FFF2-40B4-BE49-F238E27FC236}">
                  <a16:creationId xmlns:a16="http://schemas.microsoft.com/office/drawing/2014/main" id="{13DA17A5-17E1-4B7D-9ABD-C7ED44F15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01" name="Freeform 20">
              <a:extLst>
                <a:ext uri="{FF2B5EF4-FFF2-40B4-BE49-F238E27FC236}">
                  <a16:creationId xmlns:a16="http://schemas.microsoft.com/office/drawing/2014/main" id="{7C6F6843-161E-4C29-A663-8DBA4D483D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02" name="Freeform 21">
              <a:extLst>
                <a:ext uri="{FF2B5EF4-FFF2-40B4-BE49-F238E27FC236}">
                  <a16:creationId xmlns:a16="http://schemas.microsoft.com/office/drawing/2014/main" id="{A516671D-8E1D-4713-BE9D-81B0C35FE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03" name="Freeform 22">
              <a:extLst>
                <a:ext uri="{FF2B5EF4-FFF2-40B4-BE49-F238E27FC236}">
                  <a16:creationId xmlns:a16="http://schemas.microsoft.com/office/drawing/2014/main" id="{4E04D4C8-7532-4BBD-9AF8-3249324AF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5" name="Group 104">
            <a:extLst>
              <a:ext uri="{FF2B5EF4-FFF2-40B4-BE49-F238E27FC236}">
                <a16:creationId xmlns:a16="http://schemas.microsoft.com/office/drawing/2014/main" id="{B87488CD-16CF-4BC7-BD9F-4F4EB13B0B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06" name="Freeform 27">
              <a:extLst>
                <a:ext uri="{FF2B5EF4-FFF2-40B4-BE49-F238E27FC236}">
                  <a16:creationId xmlns:a16="http://schemas.microsoft.com/office/drawing/2014/main" id="{40224168-C932-4F63-8CEA-2465E192B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07" name="Freeform 28">
              <a:extLst>
                <a:ext uri="{FF2B5EF4-FFF2-40B4-BE49-F238E27FC236}">
                  <a16:creationId xmlns:a16="http://schemas.microsoft.com/office/drawing/2014/main" id="{F2291983-5E57-490B-B713-0A78B584F8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8" name="Freeform 29">
              <a:extLst>
                <a:ext uri="{FF2B5EF4-FFF2-40B4-BE49-F238E27FC236}">
                  <a16:creationId xmlns:a16="http://schemas.microsoft.com/office/drawing/2014/main" id="{815C3A19-E287-48A6-9ECB-D0409D37F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9" name="Freeform 30">
              <a:extLst>
                <a:ext uri="{FF2B5EF4-FFF2-40B4-BE49-F238E27FC236}">
                  <a16:creationId xmlns:a16="http://schemas.microsoft.com/office/drawing/2014/main" id="{0196FC81-2B97-4747-859B-2475FFD126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10" name="Freeform 31">
              <a:extLst>
                <a:ext uri="{FF2B5EF4-FFF2-40B4-BE49-F238E27FC236}">
                  <a16:creationId xmlns:a16="http://schemas.microsoft.com/office/drawing/2014/main" id="{43A76FF0-4A33-44A0-AE53-92146AA81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11" name="Freeform 32">
              <a:extLst>
                <a:ext uri="{FF2B5EF4-FFF2-40B4-BE49-F238E27FC236}">
                  <a16:creationId xmlns:a16="http://schemas.microsoft.com/office/drawing/2014/main" id="{B94FC67F-70D7-496B-BFA2-B2AACF2ED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12" name="Freeform 33">
              <a:extLst>
                <a:ext uri="{FF2B5EF4-FFF2-40B4-BE49-F238E27FC236}">
                  <a16:creationId xmlns:a16="http://schemas.microsoft.com/office/drawing/2014/main" id="{761C78BD-A48E-4171-AC10-D066FDF464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13" name="Freeform 34">
              <a:extLst>
                <a:ext uri="{FF2B5EF4-FFF2-40B4-BE49-F238E27FC236}">
                  <a16:creationId xmlns:a16="http://schemas.microsoft.com/office/drawing/2014/main" id="{8DD13455-5B55-48B7-AA52-981C48B3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14" name="Freeform 35">
              <a:extLst>
                <a:ext uri="{FF2B5EF4-FFF2-40B4-BE49-F238E27FC236}">
                  <a16:creationId xmlns:a16="http://schemas.microsoft.com/office/drawing/2014/main" id="{8AFF35F4-12AC-44F3-AC19-88F2E3F9BE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15" name="Freeform 36">
              <a:extLst>
                <a:ext uri="{FF2B5EF4-FFF2-40B4-BE49-F238E27FC236}">
                  <a16:creationId xmlns:a16="http://schemas.microsoft.com/office/drawing/2014/main" id="{410D4BFE-B9DB-440B-BF78-21B4F317F7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16" name="Freeform 37">
              <a:extLst>
                <a:ext uri="{FF2B5EF4-FFF2-40B4-BE49-F238E27FC236}">
                  <a16:creationId xmlns:a16="http://schemas.microsoft.com/office/drawing/2014/main" id="{8F0E6EB0-F23E-4342-9FBD-3178F4B81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17" name="Freeform 38">
              <a:extLst>
                <a:ext uri="{FF2B5EF4-FFF2-40B4-BE49-F238E27FC236}">
                  <a16:creationId xmlns:a16="http://schemas.microsoft.com/office/drawing/2014/main" id="{3A4E0803-C8CF-4E6B-95EF-BBEBF237E3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19" name="Rectangle 118">
            <a:extLst>
              <a:ext uri="{FF2B5EF4-FFF2-40B4-BE49-F238E27FC236}">
                <a16:creationId xmlns:a16="http://schemas.microsoft.com/office/drawing/2014/main" id="{F6D9986E-2FC4-4377-B163-42766AD82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1" name="Freeform 11">
            <a:extLst>
              <a:ext uri="{FF2B5EF4-FFF2-40B4-BE49-F238E27FC236}">
                <a16:creationId xmlns:a16="http://schemas.microsoft.com/office/drawing/2014/main" id="{50807C25-453D-4A47-A22C-3AE0C4E0E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p:cNvSpPr>
            <a:spLocks noGrp="1"/>
          </p:cNvSpPr>
          <p:nvPr>
            <p:ph type="title"/>
          </p:nvPr>
        </p:nvSpPr>
        <p:spPr>
          <a:xfrm>
            <a:off x="1687669" y="624110"/>
            <a:ext cx="4225931" cy="1280890"/>
          </a:xfrm>
        </p:spPr>
        <p:txBody>
          <a:bodyPr vert="horz" lIns="91440" tIns="45720" rIns="91440" bIns="45720" rtlCol="0" anchor="t">
            <a:normAutofit/>
          </a:bodyPr>
          <a:lstStyle/>
          <a:p>
            <a:pPr>
              <a:lnSpc>
                <a:spcPct val="90000"/>
              </a:lnSpc>
            </a:pPr>
            <a:r>
              <a:rPr lang="en-US" sz="2500" dirty="0"/>
              <a:t>Field Trip Fund: </a:t>
            </a:r>
            <a:br>
              <a:rPr lang="en-US" sz="2500" dirty="0"/>
            </a:br>
            <a:r>
              <a:rPr lang="en-US" sz="2500" dirty="0"/>
              <a:t>CT Walker Traditional Magnet School (Augusta)</a:t>
            </a:r>
          </a:p>
        </p:txBody>
      </p:sp>
      <p:sp>
        <p:nvSpPr>
          <p:cNvPr id="3" name="Content Placeholder 2"/>
          <p:cNvSpPr>
            <a:spLocks noGrp="1"/>
          </p:cNvSpPr>
          <p:nvPr>
            <p:ph sz="half" idx="1"/>
          </p:nvPr>
        </p:nvSpPr>
        <p:spPr>
          <a:xfrm>
            <a:off x="1358817" y="1992595"/>
            <a:ext cx="4554784" cy="4329927"/>
          </a:xfrm>
        </p:spPr>
        <p:txBody>
          <a:bodyPr vert="horz" lIns="91440" tIns="45720" rIns="91440" bIns="45720" rtlCol="0">
            <a:normAutofit/>
          </a:bodyPr>
          <a:lstStyle/>
          <a:p>
            <a:pPr>
              <a:lnSpc>
                <a:spcPct val="90000"/>
              </a:lnSpc>
            </a:pPr>
            <a:r>
              <a:rPr lang="en-US" sz="1200" dirty="0">
                <a:solidFill>
                  <a:schemeClr val="tx1"/>
                </a:solidFill>
              </a:rPr>
              <a:t>The Commission offers up to $250 per K-12 class, school club, and home school funds to assist with field trips to visit Georgia Civil War monuments and sites.  A total of $1,000 is set aside.</a:t>
            </a:r>
          </a:p>
          <a:p>
            <a:pPr lvl="1">
              <a:lnSpc>
                <a:spcPct val="90000"/>
              </a:lnSpc>
            </a:pPr>
            <a:r>
              <a:rPr lang="en-US" sz="1200" dirty="0">
                <a:solidFill>
                  <a:schemeClr val="tx1"/>
                </a:solidFill>
              </a:rPr>
              <a:t>CT Walker Traditional Magnet School in Richmond County is the first recipient of these funds.  </a:t>
            </a:r>
          </a:p>
          <a:p>
            <a:pPr lvl="1">
              <a:lnSpc>
                <a:spcPct val="90000"/>
              </a:lnSpc>
            </a:pPr>
            <a:r>
              <a:rPr lang="en-US" sz="1200" dirty="0">
                <a:solidFill>
                  <a:schemeClr val="tx1"/>
                </a:solidFill>
              </a:rPr>
              <a:t>Over 100 CT Walker School students enjoyed a trip to the Augusta Canal where they learned about Augusta’s role in the Civil War.</a:t>
            </a:r>
          </a:p>
          <a:p>
            <a:pPr lvl="1">
              <a:lnSpc>
                <a:spcPct val="90000"/>
              </a:lnSpc>
            </a:pPr>
            <a:r>
              <a:rPr lang="en-US" sz="1200" dirty="0">
                <a:solidFill>
                  <a:schemeClr val="tx1"/>
                </a:solidFill>
              </a:rPr>
              <a:t>This is the first field trip for some of the students.  The field trip helped solidify their in-class teaching. </a:t>
            </a:r>
          </a:p>
          <a:p>
            <a:pPr lvl="1">
              <a:lnSpc>
                <a:spcPct val="90000"/>
              </a:lnSpc>
            </a:pPr>
            <a:r>
              <a:rPr lang="en-US" sz="1200" dirty="0">
                <a:solidFill>
                  <a:schemeClr val="tx1"/>
                </a:solidFill>
              </a:rPr>
              <a:t>The class submitted “thank you” notes and a video in response to the gift. </a:t>
            </a:r>
          </a:p>
          <a:p>
            <a:pPr lvl="1">
              <a:lnSpc>
                <a:spcPct val="90000"/>
              </a:lnSpc>
            </a:pPr>
            <a:r>
              <a:rPr lang="en-US" sz="1200" dirty="0">
                <a:solidFill>
                  <a:schemeClr val="tx1"/>
                </a:solidFill>
              </a:rPr>
              <a:t>Thank you to Ms. Carroll for allowing us to support your educational efforts. </a:t>
            </a:r>
          </a:p>
        </p:txBody>
      </p:sp>
      <p:sp>
        <p:nvSpPr>
          <p:cNvPr id="123" name="Rectangle 122">
            <a:extLst>
              <a:ext uri="{FF2B5EF4-FFF2-40B4-BE49-F238E27FC236}">
                <a16:creationId xmlns:a16="http://schemas.microsoft.com/office/drawing/2014/main" id="{2E50C7E3-3CF2-4D0E-A42D-45A4CD516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3163" y="640080"/>
            <a:ext cx="2476817" cy="2548916"/>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E2B09EE-3A8D-4446-B19B-F649002F93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23828" y="720922"/>
            <a:ext cx="2206515" cy="2436034"/>
          </a:xfrm>
          <a:prstGeom prst="rect">
            <a:avLst/>
          </a:prstGeom>
        </p:spPr>
      </p:pic>
      <p:sp>
        <p:nvSpPr>
          <p:cNvPr id="125" name="Rectangle 124">
            <a:extLst>
              <a:ext uri="{FF2B5EF4-FFF2-40B4-BE49-F238E27FC236}">
                <a16:creationId xmlns:a16="http://schemas.microsoft.com/office/drawing/2014/main" id="{4553A8BB-464A-42AA-B757-CB519266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3560" y="640080"/>
            <a:ext cx="2476817" cy="2548916"/>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02BAF6F2-C2AE-4B39-97AE-261F6156E6EB}"/>
              </a:ext>
            </a:extLst>
          </p:cNvPr>
          <p:cNvPicPr>
            <a:picLocks noChangeAspect="1"/>
          </p:cNvPicPr>
          <p:nvPr/>
        </p:nvPicPr>
        <p:blipFill>
          <a:blip r:embed="rId3"/>
          <a:stretch>
            <a:fillRect/>
          </a:stretch>
        </p:blipFill>
        <p:spPr>
          <a:xfrm>
            <a:off x="9180584" y="1082533"/>
            <a:ext cx="2318982" cy="1559515"/>
          </a:xfrm>
          <a:prstGeom prst="rect">
            <a:avLst/>
          </a:prstGeom>
        </p:spPr>
      </p:pic>
      <p:sp>
        <p:nvSpPr>
          <p:cNvPr id="127" name="Rectangle 126">
            <a:extLst>
              <a:ext uri="{FF2B5EF4-FFF2-40B4-BE49-F238E27FC236}">
                <a16:creationId xmlns:a16="http://schemas.microsoft.com/office/drawing/2014/main" id="{DD9F63E0-A4D4-48D4-A061-2AAA5A099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3163" y="3336595"/>
            <a:ext cx="5114503" cy="2548916"/>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1EB8F66A-3D9C-4717-A71C-F88D4E2C8A1A}"/>
              </a:ext>
            </a:extLst>
          </p:cNvPr>
          <p:cNvPicPr>
            <a:picLocks noChangeAspect="1"/>
          </p:cNvPicPr>
          <p:nvPr/>
        </p:nvPicPr>
        <p:blipFill>
          <a:blip r:embed="rId4"/>
          <a:stretch>
            <a:fillRect/>
          </a:stretch>
        </p:blipFill>
        <p:spPr>
          <a:xfrm>
            <a:off x="7111410" y="3447996"/>
            <a:ext cx="3924300" cy="2342412"/>
          </a:xfrm>
          <a:prstGeom prst="rect">
            <a:avLst/>
          </a:prstGeom>
        </p:spPr>
      </p:pic>
    </p:spTree>
    <p:extLst>
      <p:ext uri="{BB962C8B-B14F-4D97-AF65-F5344CB8AC3E}">
        <p14:creationId xmlns:p14="http://schemas.microsoft.com/office/powerpoint/2010/main" val="129954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0C8B6C4B-A867-4D7E-9851-29BB2D603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9224" y="645106"/>
            <a:ext cx="3650279" cy="1259894"/>
          </a:xfrm>
        </p:spPr>
        <p:txBody>
          <a:bodyPr>
            <a:normAutofit/>
          </a:bodyPr>
          <a:lstStyle/>
          <a:p>
            <a:r>
              <a:rPr lang="en-US"/>
              <a:t>Art Contest</a:t>
            </a:r>
          </a:p>
        </p:txBody>
      </p:sp>
      <p:sp>
        <p:nvSpPr>
          <p:cNvPr id="89" name="Rectangle 88">
            <a:extLst>
              <a:ext uri="{FF2B5EF4-FFF2-40B4-BE49-F238E27FC236}">
                <a16:creationId xmlns:a16="http://schemas.microsoft.com/office/drawing/2014/main" id="{470BD5D9-CDC5-465C-9E25-2EB0249FE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502921" y="1596788"/>
            <a:ext cx="3796582" cy="4311349"/>
          </a:xfrm>
        </p:spPr>
        <p:txBody>
          <a:bodyPr>
            <a:normAutofit/>
          </a:bodyPr>
          <a:lstStyle/>
          <a:p>
            <a:pPr>
              <a:lnSpc>
                <a:spcPct val="90000"/>
              </a:lnSpc>
            </a:pPr>
            <a:r>
              <a:rPr lang="en-US" sz="1400" dirty="0"/>
              <a:t>Topic: Georgia’s Locomotive Chase</a:t>
            </a:r>
          </a:p>
          <a:p>
            <a:pPr>
              <a:lnSpc>
                <a:spcPct val="90000"/>
              </a:lnSpc>
            </a:pPr>
            <a:r>
              <a:rPr lang="en-US" sz="1400" dirty="0"/>
              <a:t>Grades: K-12</a:t>
            </a:r>
          </a:p>
          <a:p>
            <a:pPr lvl="1">
              <a:lnSpc>
                <a:spcPct val="90000"/>
              </a:lnSpc>
            </a:pPr>
            <a:r>
              <a:rPr lang="en-US" sz="1400" dirty="0"/>
              <a:t>Categories: K-2</a:t>
            </a:r>
            <a:r>
              <a:rPr lang="en-US" sz="1400" baseline="30000" dirty="0"/>
              <a:t>nd</a:t>
            </a:r>
            <a:r>
              <a:rPr lang="en-US" sz="1400" dirty="0"/>
              <a:t>, 3-5</a:t>
            </a:r>
            <a:r>
              <a:rPr lang="en-US" sz="1400" baseline="30000" dirty="0"/>
              <a:t>th</a:t>
            </a:r>
            <a:r>
              <a:rPr lang="en-US" sz="1400" dirty="0"/>
              <a:t>, 6-8</a:t>
            </a:r>
            <a:r>
              <a:rPr lang="en-US" sz="1400" baseline="30000" dirty="0"/>
              <a:t>th</a:t>
            </a:r>
            <a:r>
              <a:rPr lang="en-US" sz="1400" dirty="0"/>
              <a:t>, 9-12</a:t>
            </a:r>
            <a:r>
              <a:rPr lang="en-US" sz="1400" baseline="30000" dirty="0"/>
              <a:t>th</a:t>
            </a:r>
            <a:r>
              <a:rPr lang="en-US" sz="1400" dirty="0"/>
              <a:t> </a:t>
            </a:r>
          </a:p>
          <a:p>
            <a:pPr>
              <a:lnSpc>
                <a:spcPct val="90000"/>
              </a:lnSpc>
            </a:pPr>
            <a:r>
              <a:rPr lang="en-US" sz="1400" dirty="0"/>
              <a:t>Prizes: </a:t>
            </a:r>
          </a:p>
          <a:p>
            <a:pPr lvl="1">
              <a:lnSpc>
                <a:spcPct val="90000"/>
              </a:lnSpc>
            </a:pPr>
            <a:r>
              <a:rPr lang="en-US" sz="1400" dirty="0"/>
              <a:t>$200, $150, $100 prizes in each category</a:t>
            </a:r>
          </a:p>
          <a:p>
            <a:pPr lvl="1">
              <a:lnSpc>
                <a:spcPct val="90000"/>
              </a:lnSpc>
            </a:pPr>
            <a:r>
              <a:rPr lang="en-US" sz="1400" dirty="0"/>
              <a:t>Certificate &amp; Georgia State House Resolution</a:t>
            </a:r>
          </a:p>
          <a:p>
            <a:pPr lvl="1">
              <a:lnSpc>
                <a:spcPct val="90000"/>
              </a:lnSpc>
            </a:pPr>
            <a:r>
              <a:rPr lang="en-US" sz="1400" dirty="0"/>
              <a:t>On display at Kennesaw State University’s Collectors Showcase &amp; Symposium</a:t>
            </a:r>
          </a:p>
          <a:p>
            <a:pPr lvl="1">
              <a:lnSpc>
                <a:spcPct val="90000"/>
              </a:lnSpc>
            </a:pPr>
            <a:r>
              <a:rPr lang="en-US" sz="1400" dirty="0"/>
              <a:t>Featured in the Commission’s 2019 calendar and distributed to Civil War historians, enthusiasts, expo attendees, and the Georgia General Assembly.</a:t>
            </a:r>
          </a:p>
        </p:txBody>
      </p:sp>
      <p:pic>
        <p:nvPicPr>
          <p:cNvPr id="4" name="Picture 3">
            <a:extLst>
              <a:ext uri="{FF2B5EF4-FFF2-40B4-BE49-F238E27FC236}">
                <a16:creationId xmlns:a16="http://schemas.microsoft.com/office/drawing/2014/main" id="{B9AFD71B-3D33-45F3-B798-80CD4828C135}"/>
              </a:ext>
            </a:extLst>
          </p:cNvPr>
          <p:cNvPicPr>
            <a:picLocks noChangeAspect="1"/>
          </p:cNvPicPr>
          <p:nvPr/>
        </p:nvPicPr>
        <p:blipFill rotWithShape="1">
          <a:blip r:embed="rId2"/>
          <a:srcRect l="7455" r="26945" b="1"/>
          <a:stretch/>
        </p:blipFill>
        <p:spPr>
          <a:xfrm>
            <a:off x="4619544" y="640080"/>
            <a:ext cx="3380136" cy="5271142"/>
          </a:xfrm>
          <a:prstGeom prst="rect">
            <a:avLst/>
          </a:prstGeom>
        </p:spPr>
      </p:pic>
      <p:pic>
        <p:nvPicPr>
          <p:cNvPr id="8" name="Picture 7">
            <a:extLst>
              <a:ext uri="{FF2B5EF4-FFF2-40B4-BE49-F238E27FC236}">
                <a16:creationId xmlns:a16="http://schemas.microsoft.com/office/drawing/2014/main" id="{148AF06F-1022-455A-93DE-2586B5C736CB}"/>
              </a:ext>
            </a:extLst>
          </p:cNvPr>
          <p:cNvPicPr>
            <a:picLocks noChangeAspect="1"/>
          </p:cNvPicPr>
          <p:nvPr/>
        </p:nvPicPr>
        <p:blipFill rotWithShape="1">
          <a:blip r:embed="rId3"/>
          <a:srcRect l="12912" r="35557" b="-2"/>
          <a:stretch/>
        </p:blipFill>
        <p:spPr>
          <a:xfrm>
            <a:off x="8163406" y="640080"/>
            <a:ext cx="3395275" cy="5271142"/>
          </a:xfrm>
          <a:prstGeom prst="rect">
            <a:avLst/>
          </a:prstGeom>
        </p:spPr>
      </p:pic>
      <p:sp>
        <p:nvSpPr>
          <p:cNvPr id="91" name="Freeform 11">
            <a:extLst>
              <a:ext uri="{FF2B5EF4-FFF2-40B4-BE49-F238E27FC236}">
                <a16:creationId xmlns:a16="http://schemas.microsoft.com/office/drawing/2014/main" id="{9185F495-8EFA-407B-AAD7-A2F52AE2C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9238E458-481A-4051-8081-BF5B2A968378}"/>
              </a:ext>
            </a:extLst>
          </p:cNvPr>
          <p:cNvSpPr/>
          <p:nvPr/>
        </p:nvSpPr>
        <p:spPr>
          <a:xfrm>
            <a:off x="4743420" y="5538805"/>
            <a:ext cx="3132384" cy="369332"/>
          </a:xfrm>
          <a:prstGeom prst="rect">
            <a:avLst/>
          </a:prstGeom>
        </p:spPr>
        <p:txBody>
          <a:bodyPr wrap="square">
            <a:spAutoFit/>
          </a:bodyPr>
          <a:lstStyle/>
          <a:p>
            <a:r>
              <a:rPr lang="en-US" sz="900" i="1" dirty="0">
                <a:solidFill>
                  <a:schemeClr val="bg1"/>
                </a:solidFill>
              </a:rPr>
              <a:t>D. Armstrong secured first place in the 9th-12th grade category. </a:t>
            </a:r>
          </a:p>
        </p:txBody>
      </p:sp>
      <p:sp>
        <p:nvSpPr>
          <p:cNvPr id="9" name="Rectangle 8">
            <a:extLst>
              <a:ext uri="{FF2B5EF4-FFF2-40B4-BE49-F238E27FC236}">
                <a16:creationId xmlns:a16="http://schemas.microsoft.com/office/drawing/2014/main" id="{88693E4F-A4A6-4694-869A-FEAE3ED6770C}"/>
              </a:ext>
            </a:extLst>
          </p:cNvPr>
          <p:cNvSpPr/>
          <p:nvPr/>
        </p:nvSpPr>
        <p:spPr>
          <a:xfrm>
            <a:off x="8231646" y="5528320"/>
            <a:ext cx="3191531" cy="369332"/>
          </a:xfrm>
          <a:prstGeom prst="rect">
            <a:avLst/>
          </a:prstGeom>
        </p:spPr>
        <p:txBody>
          <a:bodyPr wrap="square">
            <a:spAutoFit/>
          </a:bodyPr>
          <a:lstStyle/>
          <a:p>
            <a:r>
              <a:rPr lang="en-US" sz="900" i="1" dirty="0">
                <a:solidFill>
                  <a:schemeClr val="bg1"/>
                </a:solidFill>
              </a:rPr>
              <a:t>C. </a:t>
            </a:r>
            <a:r>
              <a:rPr lang="en-US" sz="900" i="1" dirty="0" err="1">
                <a:solidFill>
                  <a:schemeClr val="bg1"/>
                </a:solidFill>
              </a:rPr>
              <a:t>Rickerson</a:t>
            </a:r>
            <a:r>
              <a:rPr lang="en-US" sz="900" i="1" dirty="0">
                <a:solidFill>
                  <a:schemeClr val="bg1"/>
                </a:solidFill>
              </a:rPr>
              <a:t> placed 1st in the Kindergarten to 2nd grade category </a:t>
            </a:r>
          </a:p>
        </p:txBody>
      </p:sp>
    </p:spTree>
    <p:extLst>
      <p:ext uri="{BB962C8B-B14F-4D97-AF65-F5344CB8AC3E}">
        <p14:creationId xmlns:p14="http://schemas.microsoft.com/office/powerpoint/2010/main" val="10509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7669" y="624110"/>
            <a:ext cx="4137059" cy="1280890"/>
          </a:xfrm>
        </p:spPr>
        <p:txBody>
          <a:bodyPr>
            <a:normAutofit/>
          </a:bodyPr>
          <a:lstStyle/>
          <a:p>
            <a:r>
              <a:rPr lang="en-US" sz="3200"/>
              <a:t>Essay Contest</a:t>
            </a:r>
          </a:p>
        </p:txBody>
      </p:sp>
      <p:sp>
        <p:nvSpPr>
          <p:cNvPr id="3" name="Content Placeholder 2"/>
          <p:cNvSpPr>
            <a:spLocks noGrp="1"/>
          </p:cNvSpPr>
          <p:nvPr>
            <p:ph idx="1"/>
          </p:nvPr>
        </p:nvSpPr>
        <p:spPr>
          <a:xfrm>
            <a:off x="1351128" y="1378424"/>
            <a:ext cx="4473600" cy="5268036"/>
          </a:xfrm>
        </p:spPr>
        <p:txBody>
          <a:bodyPr>
            <a:normAutofit fontScale="92500" lnSpcReduction="10000"/>
          </a:bodyPr>
          <a:lstStyle/>
          <a:p>
            <a:pPr>
              <a:lnSpc>
                <a:spcPct val="90000"/>
              </a:lnSpc>
              <a:buClr>
                <a:srgbClr val="CBCE73"/>
              </a:buClr>
            </a:pPr>
            <a:r>
              <a:rPr lang="en-US" sz="1500" dirty="0">
                <a:solidFill>
                  <a:schemeClr val="tx1"/>
                </a:solidFill>
              </a:rPr>
              <a:t>Topic: What happened to the Women of Roswell and/or New Manchester Mill’s workers during the Civil War</a:t>
            </a:r>
          </a:p>
          <a:p>
            <a:pPr>
              <a:lnSpc>
                <a:spcPct val="90000"/>
              </a:lnSpc>
              <a:buClr>
                <a:srgbClr val="CBCE73"/>
              </a:buClr>
            </a:pPr>
            <a:r>
              <a:rPr lang="en-US" sz="1500" dirty="0">
                <a:solidFill>
                  <a:schemeClr val="tx1"/>
                </a:solidFill>
              </a:rPr>
              <a:t>Winners: </a:t>
            </a:r>
          </a:p>
          <a:p>
            <a:pPr lvl="1">
              <a:lnSpc>
                <a:spcPct val="90000"/>
              </a:lnSpc>
              <a:buClr>
                <a:srgbClr val="CBCE73"/>
              </a:buClr>
            </a:pPr>
            <a:r>
              <a:rPr lang="en-US" sz="1300" dirty="0">
                <a:solidFill>
                  <a:schemeClr val="tx1"/>
                </a:solidFill>
              </a:rPr>
              <a:t>5-6</a:t>
            </a:r>
            <a:r>
              <a:rPr lang="en-US" sz="1300" baseline="30000" dirty="0">
                <a:solidFill>
                  <a:schemeClr val="tx1"/>
                </a:solidFill>
              </a:rPr>
              <a:t>th</a:t>
            </a:r>
            <a:r>
              <a:rPr lang="en-US" sz="1300" dirty="0">
                <a:solidFill>
                  <a:schemeClr val="tx1"/>
                </a:solidFill>
              </a:rPr>
              <a:t> grade</a:t>
            </a:r>
          </a:p>
          <a:p>
            <a:pPr lvl="2">
              <a:lnSpc>
                <a:spcPct val="90000"/>
              </a:lnSpc>
              <a:buClr>
                <a:srgbClr val="CBCE73"/>
              </a:buClr>
            </a:pPr>
            <a:r>
              <a:rPr lang="en-US" sz="1100" dirty="0">
                <a:solidFill>
                  <a:schemeClr val="tx1"/>
                </a:solidFill>
              </a:rPr>
              <a:t>1</a:t>
            </a:r>
            <a:r>
              <a:rPr lang="en-US" sz="1100" baseline="30000" dirty="0">
                <a:solidFill>
                  <a:schemeClr val="tx1"/>
                </a:solidFill>
              </a:rPr>
              <a:t>st</a:t>
            </a:r>
            <a:r>
              <a:rPr lang="en-US" sz="1100" dirty="0">
                <a:solidFill>
                  <a:schemeClr val="tx1"/>
                </a:solidFill>
              </a:rPr>
              <a:t> place: Nadia </a:t>
            </a:r>
            <a:r>
              <a:rPr lang="en-US" sz="1100" dirty="0" err="1">
                <a:solidFill>
                  <a:schemeClr val="tx1"/>
                </a:solidFill>
              </a:rPr>
              <a:t>Cerdas</a:t>
            </a:r>
            <a:endParaRPr lang="en-US" sz="1100" dirty="0">
              <a:solidFill>
                <a:schemeClr val="tx1"/>
              </a:solidFill>
            </a:endParaRPr>
          </a:p>
          <a:p>
            <a:pPr lvl="2">
              <a:lnSpc>
                <a:spcPct val="90000"/>
              </a:lnSpc>
              <a:buClr>
                <a:srgbClr val="CBCE73"/>
              </a:buClr>
            </a:pPr>
            <a:r>
              <a:rPr lang="en-US" sz="1100" dirty="0">
                <a:solidFill>
                  <a:schemeClr val="tx1"/>
                </a:solidFill>
              </a:rPr>
              <a:t>2</a:t>
            </a:r>
            <a:r>
              <a:rPr lang="en-US" sz="1100" baseline="30000" dirty="0">
                <a:solidFill>
                  <a:schemeClr val="tx1"/>
                </a:solidFill>
              </a:rPr>
              <a:t>nd</a:t>
            </a:r>
            <a:r>
              <a:rPr lang="en-US" sz="1100" dirty="0">
                <a:solidFill>
                  <a:schemeClr val="tx1"/>
                </a:solidFill>
              </a:rPr>
              <a:t> place: Andrew Fleming, Shelby Gwinn, Naomi Thompson</a:t>
            </a:r>
          </a:p>
          <a:p>
            <a:pPr lvl="1">
              <a:lnSpc>
                <a:spcPct val="90000"/>
              </a:lnSpc>
              <a:buClr>
                <a:srgbClr val="CBCE73"/>
              </a:buClr>
            </a:pPr>
            <a:r>
              <a:rPr lang="en-US" sz="1300" dirty="0">
                <a:solidFill>
                  <a:schemeClr val="tx1"/>
                </a:solidFill>
              </a:rPr>
              <a:t>7-8</a:t>
            </a:r>
            <a:r>
              <a:rPr lang="en-US" sz="1300" baseline="30000" dirty="0">
                <a:solidFill>
                  <a:schemeClr val="tx1"/>
                </a:solidFill>
              </a:rPr>
              <a:t>th</a:t>
            </a:r>
            <a:r>
              <a:rPr lang="en-US" sz="1300" dirty="0">
                <a:solidFill>
                  <a:schemeClr val="tx1"/>
                </a:solidFill>
              </a:rPr>
              <a:t> grade:</a:t>
            </a:r>
          </a:p>
          <a:p>
            <a:pPr lvl="2">
              <a:lnSpc>
                <a:spcPct val="90000"/>
              </a:lnSpc>
              <a:buClr>
                <a:srgbClr val="CBCE73"/>
              </a:buClr>
            </a:pPr>
            <a:r>
              <a:rPr lang="en-US" sz="1100" dirty="0">
                <a:solidFill>
                  <a:schemeClr val="tx1"/>
                </a:solidFill>
              </a:rPr>
              <a:t>1</a:t>
            </a:r>
            <a:r>
              <a:rPr lang="en-US" sz="1100" baseline="30000" dirty="0">
                <a:solidFill>
                  <a:schemeClr val="tx1"/>
                </a:solidFill>
              </a:rPr>
              <a:t>st</a:t>
            </a:r>
            <a:r>
              <a:rPr lang="en-US" sz="1100" dirty="0">
                <a:solidFill>
                  <a:schemeClr val="tx1"/>
                </a:solidFill>
              </a:rPr>
              <a:t> place: Samuel Klemm</a:t>
            </a:r>
          </a:p>
          <a:p>
            <a:pPr lvl="1">
              <a:lnSpc>
                <a:spcPct val="90000"/>
              </a:lnSpc>
              <a:buClr>
                <a:srgbClr val="CBCE73"/>
              </a:buClr>
            </a:pPr>
            <a:r>
              <a:rPr lang="en-US" sz="1300" dirty="0">
                <a:solidFill>
                  <a:schemeClr val="tx1"/>
                </a:solidFill>
              </a:rPr>
              <a:t>9-12</a:t>
            </a:r>
            <a:r>
              <a:rPr lang="en-US" sz="1300" baseline="30000" dirty="0">
                <a:solidFill>
                  <a:schemeClr val="tx1"/>
                </a:solidFill>
              </a:rPr>
              <a:t>th</a:t>
            </a:r>
            <a:r>
              <a:rPr lang="en-US" sz="1300" dirty="0">
                <a:solidFill>
                  <a:schemeClr val="tx1"/>
                </a:solidFill>
              </a:rPr>
              <a:t> grade:</a:t>
            </a:r>
          </a:p>
          <a:p>
            <a:pPr lvl="2">
              <a:lnSpc>
                <a:spcPct val="90000"/>
              </a:lnSpc>
              <a:buClr>
                <a:srgbClr val="CBCE73"/>
              </a:buClr>
            </a:pPr>
            <a:r>
              <a:rPr lang="en-US" sz="1100" dirty="0">
                <a:solidFill>
                  <a:schemeClr val="tx1"/>
                </a:solidFill>
              </a:rPr>
              <a:t>1</a:t>
            </a:r>
            <a:r>
              <a:rPr lang="en-US" sz="1100" baseline="30000" dirty="0">
                <a:solidFill>
                  <a:schemeClr val="tx1"/>
                </a:solidFill>
              </a:rPr>
              <a:t>st</a:t>
            </a:r>
            <a:r>
              <a:rPr lang="en-US" sz="1100" dirty="0">
                <a:solidFill>
                  <a:schemeClr val="tx1"/>
                </a:solidFill>
              </a:rPr>
              <a:t> place: Ashley Klemm</a:t>
            </a:r>
          </a:p>
          <a:p>
            <a:pPr lvl="2">
              <a:lnSpc>
                <a:spcPct val="90000"/>
              </a:lnSpc>
              <a:buClr>
                <a:srgbClr val="CBCE73"/>
              </a:buClr>
            </a:pPr>
            <a:r>
              <a:rPr lang="en-US" sz="1100" dirty="0">
                <a:solidFill>
                  <a:schemeClr val="tx1"/>
                </a:solidFill>
              </a:rPr>
              <a:t>2</a:t>
            </a:r>
            <a:r>
              <a:rPr lang="en-US" sz="1100" baseline="30000" dirty="0">
                <a:solidFill>
                  <a:schemeClr val="tx1"/>
                </a:solidFill>
              </a:rPr>
              <a:t>nd</a:t>
            </a:r>
            <a:r>
              <a:rPr lang="en-US" sz="1100" dirty="0">
                <a:solidFill>
                  <a:schemeClr val="tx1"/>
                </a:solidFill>
              </a:rPr>
              <a:t> place: David Osborne</a:t>
            </a:r>
          </a:p>
          <a:p>
            <a:pPr lvl="2">
              <a:lnSpc>
                <a:spcPct val="90000"/>
              </a:lnSpc>
              <a:buClr>
                <a:srgbClr val="CBCE73"/>
              </a:buClr>
            </a:pPr>
            <a:r>
              <a:rPr lang="en-US" sz="1100" dirty="0">
                <a:solidFill>
                  <a:schemeClr val="tx1"/>
                </a:solidFill>
              </a:rPr>
              <a:t>3</a:t>
            </a:r>
            <a:r>
              <a:rPr lang="en-US" sz="1100" baseline="30000" dirty="0">
                <a:solidFill>
                  <a:schemeClr val="tx1"/>
                </a:solidFill>
              </a:rPr>
              <a:t>rd</a:t>
            </a:r>
            <a:r>
              <a:rPr lang="en-US" sz="1100" dirty="0">
                <a:solidFill>
                  <a:schemeClr val="tx1"/>
                </a:solidFill>
              </a:rPr>
              <a:t> place: David King</a:t>
            </a:r>
            <a:r>
              <a:rPr lang="en-US" sz="1300" dirty="0">
                <a:solidFill>
                  <a:schemeClr val="tx1"/>
                </a:solidFill>
              </a:rPr>
              <a:t> </a:t>
            </a:r>
          </a:p>
          <a:p>
            <a:pPr>
              <a:lnSpc>
                <a:spcPct val="90000"/>
              </a:lnSpc>
              <a:buClr>
                <a:srgbClr val="CBCE73"/>
              </a:buClr>
            </a:pPr>
            <a:r>
              <a:rPr lang="en-US" sz="1500" dirty="0">
                <a:solidFill>
                  <a:schemeClr val="tx1"/>
                </a:solidFill>
              </a:rPr>
              <a:t>Prizes:</a:t>
            </a:r>
          </a:p>
          <a:p>
            <a:pPr lvl="1">
              <a:lnSpc>
                <a:spcPct val="90000"/>
              </a:lnSpc>
              <a:buClr>
                <a:srgbClr val="CBCE73"/>
              </a:buClr>
            </a:pPr>
            <a:r>
              <a:rPr lang="en-US" sz="1500" dirty="0">
                <a:solidFill>
                  <a:schemeClr val="tx1"/>
                </a:solidFill>
              </a:rPr>
              <a:t>$250, $200, $150 in each category</a:t>
            </a:r>
          </a:p>
          <a:p>
            <a:pPr lvl="1">
              <a:lnSpc>
                <a:spcPct val="90000"/>
              </a:lnSpc>
              <a:buClr>
                <a:srgbClr val="CBCE73"/>
              </a:buClr>
            </a:pPr>
            <a:r>
              <a:rPr lang="en-US" sz="1500" dirty="0">
                <a:solidFill>
                  <a:schemeClr val="tx1"/>
                </a:solidFill>
              </a:rPr>
              <a:t>Certificate &amp; Georgia State House resolution</a:t>
            </a:r>
          </a:p>
          <a:p>
            <a:pPr lvl="1">
              <a:lnSpc>
                <a:spcPct val="90000"/>
              </a:lnSpc>
              <a:buClr>
                <a:srgbClr val="CBCE73"/>
              </a:buClr>
            </a:pPr>
            <a:r>
              <a:rPr lang="en-US" sz="1500" dirty="0">
                <a:solidFill>
                  <a:schemeClr val="tx1"/>
                </a:solidFill>
              </a:rPr>
              <a:t>Essays are printed in a booklet &amp; distributed at the Collectors Showcase at Kennesaw State University and throughout the state</a:t>
            </a:r>
          </a:p>
          <a:p>
            <a:pPr>
              <a:lnSpc>
                <a:spcPct val="90000"/>
              </a:lnSpc>
              <a:buClr>
                <a:srgbClr val="CBCE73"/>
              </a:buClr>
            </a:pPr>
            <a:endParaRPr lang="en-US" sz="1500" dirty="0">
              <a:solidFill>
                <a:schemeClr val="tx1"/>
              </a:solidFill>
            </a:endParaRPr>
          </a:p>
          <a:p>
            <a:pPr>
              <a:lnSpc>
                <a:spcPct val="90000"/>
              </a:lnSpc>
              <a:buClr>
                <a:srgbClr val="CBCE73"/>
              </a:buClr>
            </a:pPr>
            <a:endParaRPr lang="en-US" sz="1500" dirty="0">
              <a:solidFill>
                <a:schemeClr val="tx1"/>
              </a:solidFill>
            </a:endParaRPr>
          </a:p>
        </p:txBody>
      </p:sp>
      <p:pic>
        <p:nvPicPr>
          <p:cNvPr id="5" name="Picture 4">
            <a:extLst>
              <a:ext uri="{FF2B5EF4-FFF2-40B4-BE49-F238E27FC236}">
                <a16:creationId xmlns:a16="http://schemas.microsoft.com/office/drawing/2014/main" id="{4D0FD4C9-E544-433F-8A55-9625BEE4D5BD}"/>
              </a:ext>
            </a:extLst>
          </p:cNvPr>
          <p:cNvPicPr>
            <a:picLocks noChangeAspect="1"/>
          </p:cNvPicPr>
          <p:nvPr/>
        </p:nvPicPr>
        <p:blipFill rotWithShape="1">
          <a:blip r:embed="rId2"/>
          <a:srcRect l="26065" r="7223"/>
          <a:stretch/>
        </p:blipFill>
        <p:spPr>
          <a:xfrm>
            <a:off x="6091916" y="10"/>
            <a:ext cx="6100084" cy="6857990"/>
          </a:xfrm>
          <a:prstGeom prst="rect">
            <a:avLst/>
          </a:prstGeom>
        </p:spPr>
      </p:pic>
    </p:spTree>
    <p:extLst>
      <p:ext uri="{BB962C8B-B14F-4D97-AF65-F5344CB8AC3E}">
        <p14:creationId xmlns:p14="http://schemas.microsoft.com/office/powerpoint/2010/main" val="347154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28" name="Group 127">
            <a:extLst>
              <a:ext uri="{FF2B5EF4-FFF2-40B4-BE49-F238E27FC236}">
                <a16:creationId xmlns:a16="http://schemas.microsoft.com/office/drawing/2014/main" id="{F2780DFF-3AF5-4F60-B2A3-AA766AD8B3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9" name="Freeform 11">
              <a:extLst>
                <a:ext uri="{FF2B5EF4-FFF2-40B4-BE49-F238E27FC236}">
                  <a16:creationId xmlns:a16="http://schemas.microsoft.com/office/drawing/2014/main" id="{1C79324C-CB0A-40CA-AE77-7CFA131A7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0" name="Freeform 12">
              <a:extLst>
                <a:ext uri="{FF2B5EF4-FFF2-40B4-BE49-F238E27FC236}">
                  <a16:creationId xmlns:a16="http://schemas.microsoft.com/office/drawing/2014/main" id="{FE6F32A9-AD07-4A53-BA89-05D8AC1EB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1" name="Freeform 13">
              <a:extLst>
                <a:ext uri="{FF2B5EF4-FFF2-40B4-BE49-F238E27FC236}">
                  <a16:creationId xmlns:a16="http://schemas.microsoft.com/office/drawing/2014/main" id="{BF108F4A-C3A5-42B2-9D7B-10D92D15C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2" name="Freeform 14">
              <a:extLst>
                <a:ext uri="{FF2B5EF4-FFF2-40B4-BE49-F238E27FC236}">
                  <a16:creationId xmlns:a16="http://schemas.microsoft.com/office/drawing/2014/main" id="{8254BB4A-F14E-4DE6-94AE-370119897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3" name="Freeform 15">
              <a:extLst>
                <a:ext uri="{FF2B5EF4-FFF2-40B4-BE49-F238E27FC236}">
                  <a16:creationId xmlns:a16="http://schemas.microsoft.com/office/drawing/2014/main" id="{37BE596F-4E67-44BA-99D0-37A64771F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34" name="Freeform 16">
              <a:extLst>
                <a:ext uri="{FF2B5EF4-FFF2-40B4-BE49-F238E27FC236}">
                  <a16:creationId xmlns:a16="http://schemas.microsoft.com/office/drawing/2014/main" id="{9A48CE8A-2735-4764-AF04-D7679A305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35" name="Freeform 17">
              <a:extLst>
                <a:ext uri="{FF2B5EF4-FFF2-40B4-BE49-F238E27FC236}">
                  <a16:creationId xmlns:a16="http://schemas.microsoft.com/office/drawing/2014/main" id="{7058C06C-28D8-4334-83E0-AEA77C4AF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36" name="Freeform 18">
              <a:extLst>
                <a:ext uri="{FF2B5EF4-FFF2-40B4-BE49-F238E27FC236}">
                  <a16:creationId xmlns:a16="http://schemas.microsoft.com/office/drawing/2014/main" id="{530C5090-5A77-4DFC-8CDA-D6E2576ACC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37" name="Freeform 19">
              <a:extLst>
                <a:ext uri="{FF2B5EF4-FFF2-40B4-BE49-F238E27FC236}">
                  <a16:creationId xmlns:a16="http://schemas.microsoft.com/office/drawing/2014/main" id="{57EC1ECF-618E-4B07-B823-11316CE52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38" name="Freeform 20">
              <a:extLst>
                <a:ext uri="{FF2B5EF4-FFF2-40B4-BE49-F238E27FC236}">
                  <a16:creationId xmlns:a16="http://schemas.microsoft.com/office/drawing/2014/main" id="{7C8B4CFB-E7F6-4A2B-AA5B-CB910D23A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39" name="Freeform 21">
              <a:extLst>
                <a:ext uri="{FF2B5EF4-FFF2-40B4-BE49-F238E27FC236}">
                  <a16:creationId xmlns:a16="http://schemas.microsoft.com/office/drawing/2014/main" id="{EBEADD2C-CA66-41C5-8622-31212959D4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40" name="Freeform 22">
              <a:extLst>
                <a:ext uri="{FF2B5EF4-FFF2-40B4-BE49-F238E27FC236}">
                  <a16:creationId xmlns:a16="http://schemas.microsoft.com/office/drawing/2014/main" id="{3CE06860-DDC5-4FC7-97D7-795F9CA9B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42" name="Group 141">
            <a:extLst>
              <a:ext uri="{FF2B5EF4-FFF2-40B4-BE49-F238E27FC236}">
                <a16:creationId xmlns:a16="http://schemas.microsoft.com/office/drawing/2014/main" id="{BDA041F5-FB91-4FE3-8309-30F32C6A48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43" name="Freeform 27">
              <a:extLst>
                <a:ext uri="{FF2B5EF4-FFF2-40B4-BE49-F238E27FC236}">
                  <a16:creationId xmlns:a16="http://schemas.microsoft.com/office/drawing/2014/main" id="{17D7CDD7-7A0A-4EBD-A35A-5C77175F6F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44" name="Freeform 28">
              <a:extLst>
                <a:ext uri="{FF2B5EF4-FFF2-40B4-BE49-F238E27FC236}">
                  <a16:creationId xmlns:a16="http://schemas.microsoft.com/office/drawing/2014/main" id="{3535804A-BB84-44EB-9712-B96D7AEB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45" name="Freeform 29">
              <a:extLst>
                <a:ext uri="{FF2B5EF4-FFF2-40B4-BE49-F238E27FC236}">
                  <a16:creationId xmlns:a16="http://schemas.microsoft.com/office/drawing/2014/main" id="{2EA058FC-BE7B-40CC-A63E-8E646238F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6" name="Freeform 30">
              <a:extLst>
                <a:ext uri="{FF2B5EF4-FFF2-40B4-BE49-F238E27FC236}">
                  <a16:creationId xmlns:a16="http://schemas.microsoft.com/office/drawing/2014/main" id="{0E8271EE-FB1E-459E-8E94-991CB5383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47" name="Freeform 31">
              <a:extLst>
                <a:ext uri="{FF2B5EF4-FFF2-40B4-BE49-F238E27FC236}">
                  <a16:creationId xmlns:a16="http://schemas.microsoft.com/office/drawing/2014/main" id="{928D4994-0177-4E02-B988-4786CF3B7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48" name="Freeform 32">
              <a:extLst>
                <a:ext uri="{FF2B5EF4-FFF2-40B4-BE49-F238E27FC236}">
                  <a16:creationId xmlns:a16="http://schemas.microsoft.com/office/drawing/2014/main" id="{3A3FF466-04BF-4F8D-88E1-98C1A2CC7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49" name="Freeform 33">
              <a:extLst>
                <a:ext uri="{FF2B5EF4-FFF2-40B4-BE49-F238E27FC236}">
                  <a16:creationId xmlns:a16="http://schemas.microsoft.com/office/drawing/2014/main" id="{2513E60D-9026-4A28-8D6E-03593D3A4D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50" name="Freeform 34">
              <a:extLst>
                <a:ext uri="{FF2B5EF4-FFF2-40B4-BE49-F238E27FC236}">
                  <a16:creationId xmlns:a16="http://schemas.microsoft.com/office/drawing/2014/main" id="{49D0D017-FE95-4B99-AD82-BE697DF1B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51" name="Freeform 35">
              <a:extLst>
                <a:ext uri="{FF2B5EF4-FFF2-40B4-BE49-F238E27FC236}">
                  <a16:creationId xmlns:a16="http://schemas.microsoft.com/office/drawing/2014/main" id="{299ACBF5-2856-4022-AA4D-9E8F39989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52" name="Freeform 36">
              <a:extLst>
                <a:ext uri="{FF2B5EF4-FFF2-40B4-BE49-F238E27FC236}">
                  <a16:creationId xmlns:a16="http://schemas.microsoft.com/office/drawing/2014/main" id="{6A150E2E-4FA2-4D3C-9FDD-E0ECFC801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53" name="Freeform 37">
              <a:extLst>
                <a:ext uri="{FF2B5EF4-FFF2-40B4-BE49-F238E27FC236}">
                  <a16:creationId xmlns:a16="http://schemas.microsoft.com/office/drawing/2014/main" id="{00FF753A-252D-49AB-AE93-D92EBB4B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54" name="Freeform 38">
              <a:extLst>
                <a:ext uri="{FF2B5EF4-FFF2-40B4-BE49-F238E27FC236}">
                  <a16:creationId xmlns:a16="http://schemas.microsoft.com/office/drawing/2014/main" id="{8F689818-FACD-466B-B41E-51BA779D2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56" name="Rectangle 155">
            <a:extLst>
              <a:ext uri="{FF2B5EF4-FFF2-40B4-BE49-F238E27FC236}">
                <a16:creationId xmlns:a16="http://schemas.microsoft.com/office/drawing/2014/main" id="{57041BDD-619A-42E7-9D5B-D932A5FDF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58" name="Freeform 11">
            <a:extLst>
              <a:ext uri="{FF2B5EF4-FFF2-40B4-BE49-F238E27FC236}">
                <a16:creationId xmlns:a16="http://schemas.microsoft.com/office/drawing/2014/main" id="{241A2EF5-5ECE-4EA6-A93F-1E2E86A896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60" name="Rectangle 159">
            <a:extLst>
              <a:ext uri="{FF2B5EF4-FFF2-40B4-BE49-F238E27FC236}">
                <a16:creationId xmlns:a16="http://schemas.microsoft.com/office/drawing/2014/main" id="{32B6DB14-DFCF-45FE-A3AB-2455AB14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9224" y="645106"/>
            <a:ext cx="5122652" cy="1259894"/>
          </a:xfrm>
        </p:spPr>
        <p:txBody>
          <a:bodyPr vert="horz" lIns="91440" tIns="45720" rIns="91440" bIns="45720" rtlCol="0" anchor="t">
            <a:normAutofit/>
          </a:bodyPr>
          <a:lstStyle/>
          <a:p>
            <a:r>
              <a:rPr lang="en-US" dirty="0"/>
              <a:t>Presence at the Capitol</a:t>
            </a:r>
          </a:p>
        </p:txBody>
      </p:sp>
      <p:sp>
        <p:nvSpPr>
          <p:cNvPr id="162" name="Rectangle 161">
            <a:extLst>
              <a:ext uri="{FF2B5EF4-FFF2-40B4-BE49-F238E27FC236}">
                <a16:creationId xmlns:a16="http://schemas.microsoft.com/office/drawing/2014/main" id="{DE02D971-C1FD-4D10-9890-CC31B0CE7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sz="half" idx="1"/>
          </p:nvPr>
        </p:nvSpPr>
        <p:spPr>
          <a:xfrm>
            <a:off x="649225" y="2133600"/>
            <a:ext cx="5122652" cy="3759253"/>
          </a:xfrm>
        </p:spPr>
        <p:txBody>
          <a:bodyPr vert="horz" lIns="91440" tIns="45720" rIns="91440" bIns="45720" rtlCol="0">
            <a:normAutofit/>
          </a:bodyPr>
          <a:lstStyle/>
          <a:p>
            <a:r>
              <a:rPr lang="en-US" dirty="0"/>
              <a:t>Chief of Staff Cassie Barrow educated legislators and supported bills to protect military monuments in Georgia.  SB77 was signed into law on April 26, 2019 and became effective July 1.</a:t>
            </a:r>
          </a:p>
          <a:p>
            <a:r>
              <a:rPr lang="en-US" dirty="0"/>
              <a:t>Each legislator received a copy of our annual report and quarterly newsletter. </a:t>
            </a:r>
          </a:p>
        </p:txBody>
      </p:sp>
      <p:pic>
        <p:nvPicPr>
          <p:cNvPr id="7" name="Picture 6">
            <a:extLst>
              <a:ext uri="{FF2B5EF4-FFF2-40B4-BE49-F238E27FC236}">
                <a16:creationId xmlns:a16="http://schemas.microsoft.com/office/drawing/2014/main" id="{DB0E7074-F816-4DFC-A978-A600FA23FC14}"/>
              </a:ext>
            </a:extLst>
          </p:cNvPr>
          <p:cNvPicPr>
            <a:picLocks noChangeAspect="1"/>
          </p:cNvPicPr>
          <p:nvPr/>
        </p:nvPicPr>
        <p:blipFill rotWithShape="1">
          <a:blip r:embed="rId2"/>
          <a:srcRect r="4" b="20395"/>
          <a:stretch/>
        </p:blipFill>
        <p:spPr>
          <a:xfrm>
            <a:off x="6085769" y="623190"/>
            <a:ext cx="2647024" cy="2593546"/>
          </a:xfrm>
          <a:prstGeom prst="rect">
            <a:avLst/>
          </a:prstGeom>
        </p:spPr>
      </p:pic>
      <p:pic>
        <p:nvPicPr>
          <p:cNvPr id="80" name="Picture 79" descr="A group of people standing in front of a building&#10;&#10;Description automatically generated">
            <a:extLst>
              <a:ext uri="{FF2B5EF4-FFF2-40B4-BE49-F238E27FC236}">
                <a16:creationId xmlns:a16="http://schemas.microsoft.com/office/drawing/2014/main" id="{016DF4D0-E510-432D-8F8E-6B3DC068B8C0}"/>
              </a:ext>
            </a:extLst>
          </p:cNvPr>
          <p:cNvPicPr>
            <a:picLocks noChangeAspect="1"/>
          </p:cNvPicPr>
          <p:nvPr/>
        </p:nvPicPr>
        <p:blipFill rotWithShape="1">
          <a:blip r:embed="rId3"/>
          <a:srcRect r="-2" b="19507"/>
          <a:stretch/>
        </p:blipFill>
        <p:spPr>
          <a:xfrm>
            <a:off x="6085766" y="3312925"/>
            <a:ext cx="2647024" cy="2598302"/>
          </a:xfrm>
          <a:prstGeom prst="rect">
            <a:avLst/>
          </a:prstGeom>
        </p:spPr>
      </p:pic>
      <p:pic>
        <p:nvPicPr>
          <p:cNvPr id="82" name="Picture 81" descr="A group of people posing for the camera&#10;&#10;Description automatically generated">
            <a:extLst>
              <a:ext uri="{FF2B5EF4-FFF2-40B4-BE49-F238E27FC236}">
                <a16:creationId xmlns:a16="http://schemas.microsoft.com/office/drawing/2014/main" id="{2443BC3C-50E9-43F4-993F-02B72F0BE630}"/>
              </a:ext>
            </a:extLst>
          </p:cNvPr>
          <p:cNvPicPr>
            <a:picLocks noChangeAspect="1"/>
          </p:cNvPicPr>
          <p:nvPr/>
        </p:nvPicPr>
        <p:blipFill rotWithShape="1">
          <a:blip r:embed="rId4"/>
          <a:srcRect l="15723" r="15723" b="-1"/>
          <a:stretch/>
        </p:blipFill>
        <p:spPr>
          <a:xfrm>
            <a:off x="8810793" y="623188"/>
            <a:ext cx="2718878" cy="5288032"/>
          </a:xfrm>
          <a:prstGeom prst="rect">
            <a:avLst/>
          </a:prstGeom>
        </p:spPr>
      </p:pic>
      <p:sp>
        <p:nvSpPr>
          <p:cNvPr id="164" name="Freeform 12">
            <a:extLst>
              <a:ext uri="{FF2B5EF4-FFF2-40B4-BE49-F238E27FC236}">
                <a16:creationId xmlns:a16="http://schemas.microsoft.com/office/drawing/2014/main" id="{0768A07B-2EA5-47A1-BB13-4D057755A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968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80" name="Group 79">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1"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82"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83"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84"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85"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86"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87"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88"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9"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90"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91"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92"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4" name="Group 93">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95"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96"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97"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98"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9"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0"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01"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02"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03"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04"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05"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06"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08" name="Rectangle 107">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0"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12" name="Rectangle 111">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9224" y="645106"/>
            <a:ext cx="3650279" cy="1259894"/>
          </a:xfrm>
        </p:spPr>
        <p:txBody>
          <a:bodyPr vert="horz" lIns="91440" tIns="45720" rIns="91440" bIns="45720" rtlCol="0" anchor="t">
            <a:normAutofit/>
          </a:bodyPr>
          <a:lstStyle/>
          <a:p>
            <a:pPr>
              <a:lnSpc>
                <a:spcPct val="90000"/>
              </a:lnSpc>
            </a:pPr>
            <a:r>
              <a:rPr lang="en-US" sz="2800"/>
              <a:t>Renaming Johnston’s River Line Park</a:t>
            </a:r>
            <a:endParaRPr lang="en-US" sz="2800" dirty="0"/>
          </a:p>
        </p:txBody>
      </p:sp>
      <p:sp>
        <p:nvSpPr>
          <p:cNvPr id="114" name="Rectangle 113">
            <a:extLst>
              <a:ext uri="{FF2B5EF4-FFF2-40B4-BE49-F238E27FC236}">
                <a16:creationId xmlns:a16="http://schemas.microsoft.com/office/drawing/2014/main" id="{94543A62-A2AB-454A-878E-D3D9190D5F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sz="half" idx="1"/>
          </p:nvPr>
        </p:nvSpPr>
        <p:spPr>
          <a:xfrm>
            <a:off x="584778" y="2133600"/>
            <a:ext cx="3973573" cy="3759253"/>
          </a:xfrm>
        </p:spPr>
        <p:txBody>
          <a:bodyPr vert="horz" lIns="91440" tIns="45720" rIns="91440" bIns="45720" rtlCol="0">
            <a:noAutofit/>
          </a:bodyPr>
          <a:lstStyle/>
          <a:p>
            <a:pPr>
              <a:lnSpc>
                <a:spcPct val="90000"/>
              </a:lnSpc>
            </a:pPr>
            <a:r>
              <a:rPr lang="en-US" sz="1100" dirty="0"/>
              <a:t>Located on Discovery Blvd. in Cobb County on over 100 acres</a:t>
            </a:r>
          </a:p>
          <a:p>
            <a:pPr>
              <a:lnSpc>
                <a:spcPct val="90000"/>
              </a:lnSpc>
            </a:pPr>
            <a:r>
              <a:rPr lang="en-US" sz="1100" dirty="0"/>
              <a:t>Named in honor of Confederate General Johnston</a:t>
            </a:r>
          </a:p>
          <a:p>
            <a:pPr>
              <a:lnSpc>
                <a:spcPct val="90000"/>
              </a:lnSpc>
            </a:pPr>
            <a:r>
              <a:rPr lang="en-US" sz="1100" dirty="0"/>
              <a:t>Contains a variety of well-preserved and unique Civil War </a:t>
            </a:r>
            <a:r>
              <a:rPr lang="en-US" sz="1100" dirty="0" err="1"/>
              <a:t>earthenworks</a:t>
            </a:r>
            <a:r>
              <a:rPr lang="en-US" sz="1100" dirty="0"/>
              <a:t> known as </a:t>
            </a:r>
            <a:r>
              <a:rPr lang="en-US" sz="1100" dirty="0" err="1"/>
              <a:t>shoupades</a:t>
            </a:r>
            <a:endParaRPr lang="en-US" sz="1100" dirty="0"/>
          </a:p>
          <a:p>
            <a:pPr>
              <a:lnSpc>
                <a:spcPct val="90000"/>
              </a:lnSpc>
            </a:pPr>
            <a:r>
              <a:rPr lang="en-US" sz="1100" dirty="0"/>
              <a:t>Cobb County has the only </a:t>
            </a:r>
            <a:r>
              <a:rPr lang="en-US" sz="1100" dirty="0" err="1"/>
              <a:t>shoupades</a:t>
            </a:r>
            <a:r>
              <a:rPr lang="en-US" sz="1100" dirty="0"/>
              <a:t> in the world</a:t>
            </a:r>
          </a:p>
          <a:p>
            <a:pPr>
              <a:lnSpc>
                <a:spcPct val="90000"/>
              </a:lnSpc>
            </a:pPr>
            <a:r>
              <a:rPr lang="en-US" sz="1100" dirty="0"/>
              <a:t>Listed on the National Register of Historic Places</a:t>
            </a:r>
          </a:p>
          <a:p>
            <a:pPr>
              <a:lnSpc>
                <a:spcPct val="90000"/>
              </a:lnSpc>
            </a:pPr>
            <a:r>
              <a:rPr lang="en-US" sz="1100" dirty="0"/>
              <a:t>Some Cobb County residents want the Park renamed to Mableton Discovery Park  </a:t>
            </a:r>
          </a:p>
          <a:p>
            <a:pPr>
              <a:lnSpc>
                <a:spcPct val="90000"/>
              </a:lnSpc>
            </a:pPr>
            <a:r>
              <a:rPr lang="en-US" sz="1100" dirty="0"/>
              <a:t>The Commission crafted a resolution and presented it to the Board of Commissioners keep the name of the park as Johnston’s River Line Park.  The video is available on the Commission’s Facebook page at: </a:t>
            </a:r>
            <a:r>
              <a:rPr lang="en-US" sz="1100" dirty="0">
                <a:hlinkClick r:id="rId2"/>
              </a:rPr>
              <a:t>https://www.facebook.com/120462404685199/videos/1800853663312723/</a:t>
            </a:r>
            <a:endParaRPr lang="en-US" sz="1100" dirty="0"/>
          </a:p>
          <a:p>
            <a:pPr>
              <a:lnSpc>
                <a:spcPct val="90000"/>
              </a:lnSpc>
            </a:pPr>
            <a:r>
              <a:rPr lang="en-US" sz="1100" dirty="0"/>
              <a:t>There has been no final resolution.</a:t>
            </a:r>
          </a:p>
        </p:txBody>
      </p:sp>
      <p:pic>
        <p:nvPicPr>
          <p:cNvPr id="7" name="Picture 6">
            <a:extLst>
              <a:ext uri="{FF2B5EF4-FFF2-40B4-BE49-F238E27FC236}">
                <a16:creationId xmlns:a16="http://schemas.microsoft.com/office/drawing/2014/main" id="{A3E26AC6-245E-4353-9F55-1C7E19598A8F}"/>
              </a:ext>
            </a:extLst>
          </p:cNvPr>
          <p:cNvPicPr>
            <a:picLocks noChangeAspect="1"/>
          </p:cNvPicPr>
          <p:nvPr/>
        </p:nvPicPr>
        <p:blipFill rotWithShape="1">
          <a:blip r:embed="rId3"/>
          <a:srcRect l="24185" r="13596" b="-1"/>
          <a:stretch/>
        </p:blipFill>
        <p:spPr>
          <a:xfrm>
            <a:off x="4788319" y="849431"/>
            <a:ext cx="6953577" cy="5252773"/>
          </a:xfrm>
          <a:prstGeom prst="rect">
            <a:avLst/>
          </a:prstGeom>
        </p:spPr>
      </p:pic>
      <p:sp>
        <p:nvSpPr>
          <p:cNvPr id="153" name="Freeform 11">
            <a:extLst>
              <a:ext uri="{FF2B5EF4-FFF2-40B4-BE49-F238E27FC236}">
                <a16:creationId xmlns:a16="http://schemas.microsoft.com/office/drawing/2014/main" id="{50553464-41F1-4160-9D02-7C5EC7013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967339A-9B0B-4E75-84AE-BF53BEBE7A46}"/>
              </a:ext>
            </a:extLst>
          </p:cNvPr>
          <p:cNvSpPr txBox="1"/>
          <p:nvPr/>
        </p:nvSpPr>
        <p:spPr>
          <a:xfrm>
            <a:off x="10358314" y="5793125"/>
            <a:ext cx="1372492" cy="215444"/>
          </a:xfrm>
          <a:prstGeom prst="rect">
            <a:avLst/>
          </a:prstGeom>
          <a:noFill/>
        </p:spPr>
        <p:txBody>
          <a:bodyPr wrap="none" rtlCol="0">
            <a:spAutoFit/>
          </a:bodyPr>
          <a:lstStyle/>
          <a:p>
            <a:r>
              <a:rPr lang="en-US" sz="800" i="1" dirty="0">
                <a:solidFill>
                  <a:schemeClr val="bg1"/>
                </a:solidFill>
              </a:rPr>
              <a:t>Photo by Clint Brownlee</a:t>
            </a:r>
          </a:p>
        </p:txBody>
      </p:sp>
    </p:spTree>
    <p:extLst>
      <p:ext uri="{BB962C8B-B14F-4D97-AF65-F5344CB8AC3E}">
        <p14:creationId xmlns:p14="http://schemas.microsoft.com/office/powerpoint/2010/main" val="344144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7" name="Group 46">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48"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9"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0"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1"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2"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3"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4"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5"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6"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7"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8"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9"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1" name="Group 60">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62"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3"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4"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5"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6"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7"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8"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9"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0"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1"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2"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3"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p:cNvSpPr>
            <a:spLocks noGrp="1"/>
          </p:cNvSpPr>
          <p:nvPr>
            <p:ph type="title"/>
          </p:nvPr>
        </p:nvSpPr>
        <p:spPr>
          <a:xfrm>
            <a:off x="6483096" y="624110"/>
            <a:ext cx="5021516" cy="1280890"/>
          </a:xfrm>
        </p:spPr>
        <p:txBody>
          <a:bodyPr>
            <a:normAutofit/>
          </a:bodyPr>
          <a:lstStyle/>
          <a:p>
            <a:r>
              <a:rPr lang="en-US"/>
              <a:t>Educational outreach</a:t>
            </a:r>
            <a:endParaRPr lang="en-US" dirty="0"/>
          </a:p>
        </p:txBody>
      </p:sp>
      <p:sp>
        <p:nvSpPr>
          <p:cNvPr id="75" name="Rectangle 74">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a:extLst>
              <a:ext uri="{FF2B5EF4-FFF2-40B4-BE49-F238E27FC236}">
                <a16:creationId xmlns:a16="http://schemas.microsoft.com/office/drawing/2014/main" id="{45D75B04-E81D-426E-AAC5-0DA6C3040C54}"/>
              </a:ext>
            </a:extLst>
          </p:cNvPr>
          <p:cNvPicPr>
            <a:picLocks noChangeAspect="1"/>
          </p:cNvPicPr>
          <p:nvPr/>
        </p:nvPicPr>
        <p:blipFill rotWithShape="1">
          <a:blip r:embed="rId2"/>
          <a:srcRect l="20536" r="28380"/>
          <a:stretch/>
        </p:blipFill>
        <p:spPr>
          <a:xfrm>
            <a:off x="-1555" y="1731"/>
            <a:ext cx="4671091" cy="6858000"/>
          </a:xfrm>
          <a:prstGeom prst="rect">
            <a:avLst/>
          </a:prstGeom>
        </p:spPr>
      </p:pic>
      <p:sp>
        <p:nvSpPr>
          <p:cNvPr id="3" name="Content Placeholder 2"/>
          <p:cNvSpPr>
            <a:spLocks noGrp="1"/>
          </p:cNvSpPr>
          <p:nvPr>
            <p:ph idx="1"/>
          </p:nvPr>
        </p:nvSpPr>
        <p:spPr>
          <a:xfrm>
            <a:off x="6438191" y="2133600"/>
            <a:ext cx="5066419" cy="3777622"/>
          </a:xfrm>
        </p:spPr>
        <p:txBody>
          <a:bodyPr>
            <a:normAutofit lnSpcReduction="10000"/>
          </a:bodyPr>
          <a:lstStyle/>
          <a:p>
            <a:pPr>
              <a:lnSpc>
                <a:spcPct val="90000"/>
              </a:lnSpc>
            </a:pPr>
            <a:r>
              <a:rPr lang="en-US" sz="1500"/>
              <a:t>We spoke to thousands about the Commission’s offerings and how we support their educational efforts at the:</a:t>
            </a:r>
          </a:p>
          <a:p>
            <a:pPr lvl="1">
              <a:lnSpc>
                <a:spcPct val="90000"/>
              </a:lnSpc>
            </a:pPr>
            <a:r>
              <a:rPr lang="en-US" sz="1500"/>
              <a:t>Southeast Home School Expo</a:t>
            </a:r>
          </a:p>
          <a:p>
            <a:pPr lvl="1">
              <a:lnSpc>
                <a:spcPct val="90000"/>
              </a:lnSpc>
            </a:pPr>
            <a:r>
              <a:rPr lang="en-US" sz="1500"/>
              <a:t>Georgia Council for the Social Studies</a:t>
            </a:r>
          </a:p>
          <a:p>
            <a:pPr lvl="1">
              <a:lnSpc>
                <a:spcPct val="90000"/>
              </a:lnSpc>
            </a:pPr>
            <a:r>
              <a:rPr lang="en-US" sz="1500"/>
              <a:t>EPIC (Experience, Participate, Inspire, Connect) Home School Network Expo</a:t>
            </a:r>
          </a:p>
          <a:p>
            <a:pPr>
              <a:lnSpc>
                <a:spcPct val="90000"/>
              </a:lnSpc>
            </a:pPr>
            <a:r>
              <a:rPr lang="en-US" sz="1500"/>
              <a:t>Donated </a:t>
            </a:r>
            <a:r>
              <a:rPr lang="en-US" sz="1500" i="1" u="sng"/>
              <a:t>Charged with Treason: Ordeal of 400 mill workers during military operations in Roswell, Georgia 1864-1865</a:t>
            </a:r>
            <a:r>
              <a:rPr lang="en-US" sz="1500"/>
              <a:t> by Michael </a:t>
            </a:r>
            <a:r>
              <a:rPr lang="en-US" sz="1500" err="1"/>
              <a:t>Hitt</a:t>
            </a:r>
            <a:r>
              <a:rPr lang="en-US" sz="1500"/>
              <a:t> to local libraries to fill a resource gap &amp; in honor of essay contest winners</a:t>
            </a:r>
          </a:p>
          <a:p>
            <a:pPr>
              <a:lnSpc>
                <a:spcPct val="90000"/>
              </a:lnSpc>
            </a:pPr>
            <a:r>
              <a:rPr lang="en-US" sz="1500"/>
              <a:t>Purchased the remaining copies of the </a:t>
            </a:r>
            <a:r>
              <a:rPr lang="en-US" sz="1500" i="1" u="sng"/>
              <a:t>Crossroads of Conflict</a:t>
            </a:r>
            <a:r>
              <a:rPr lang="en-US" sz="1500"/>
              <a:t> books to donate and use as giveaways</a:t>
            </a:r>
          </a:p>
        </p:txBody>
      </p:sp>
    </p:spTree>
    <p:extLst>
      <p:ext uri="{BB962C8B-B14F-4D97-AF65-F5344CB8AC3E}">
        <p14:creationId xmlns:p14="http://schemas.microsoft.com/office/powerpoint/2010/main" val="339193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ACA5120-B600-4FC7-B83A-931CE0EEE4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1254</Words>
  <Application>Microsoft Office PowerPoint</Application>
  <PresentationFormat>Widescreen</PresentationFormat>
  <Paragraphs>165</Paragraphs>
  <Slides>15</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Century Gothic</vt:lpstr>
      <vt:lpstr>Wingdings 3</vt:lpstr>
      <vt:lpstr>Wisp</vt:lpstr>
      <vt:lpstr>2018/19 Annual Report</vt:lpstr>
      <vt:lpstr>Letter from the Chairman</vt:lpstr>
      <vt:lpstr>Highlights</vt:lpstr>
      <vt:lpstr>Field Trip Fund:  CT Walker Traditional Magnet School (Augusta)</vt:lpstr>
      <vt:lpstr>Art Contest</vt:lpstr>
      <vt:lpstr>Essay Contest</vt:lpstr>
      <vt:lpstr>Presence at the Capitol</vt:lpstr>
      <vt:lpstr>Renaming Johnston’s River Line Park</vt:lpstr>
      <vt:lpstr>Educational outreach</vt:lpstr>
      <vt:lpstr>Relationships &amp; Research</vt:lpstr>
      <vt:lpstr>Budget vs. Expenses: 2018-2019</vt:lpstr>
      <vt:lpstr>What’s ahead for 2019-2020</vt:lpstr>
      <vt:lpstr>Structure</vt:lpstr>
      <vt:lpstr>Commissioners</vt:lpstr>
      <vt:lpstr>Annual Report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2019-08-11T01:23:25Z</dcterms:created>
  <dcterms:modified xsi:type="dcterms:W3CDTF">2019-09-10T00:54:06Z</dcterms:modified>
</cp:coreProperties>
</file>